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.xml" ContentType="application/inkml+xml"/>
  <Override PartName="/ppt/notesSlides/notesSlide64.xml" ContentType="application/vnd.openxmlformats-officedocument.presentationml.notesSlide+xml"/>
  <Override PartName="/ppt/ink/ink2.xml" ContentType="application/inkml+xml"/>
  <Override PartName="/ppt/notesSlides/notesSlide65.xml" ContentType="application/vnd.openxmlformats-officedocument.presentationml.notesSlide+xml"/>
  <Override PartName="/ppt/ink/ink3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4.xml" ContentType="application/inkml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330" r:id="rId3"/>
    <p:sldId id="331" r:id="rId4"/>
    <p:sldId id="344" r:id="rId5"/>
    <p:sldId id="360" r:id="rId6"/>
    <p:sldId id="361" r:id="rId7"/>
    <p:sldId id="362" r:id="rId8"/>
    <p:sldId id="345" r:id="rId9"/>
    <p:sldId id="265" r:id="rId10"/>
    <p:sldId id="268" r:id="rId11"/>
    <p:sldId id="332" r:id="rId12"/>
    <p:sldId id="280" r:id="rId13"/>
    <p:sldId id="281" r:id="rId14"/>
    <p:sldId id="282" r:id="rId15"/>
    <p:sldId id="283" r:id="rId16"/>
    <p:sldId id="284" r:id="rId17"/>
    <p:sldId id="346" r:id="rId18"/>
    <p:sldId id="349" r:id="rId19"/>
    <p:sldId id="348" r:id="rId20"/>
    <p:sldId id="350" r:id="rId21"/>
    <p:sldId id="286" r:id="rId22"/>
    <p:sldId id="288" r:id="rId23"/>
    <p:sldId id="356" r:id="rId24"/>
    <p:sldId id="289" r:id="rId25"/>
    <p:sldId id="290" r:id="rId26"/>
    <p:sldId id="291" r:id="rId27"/>
    <p:sldId id="292" r:id="rId28"/>
    <p:sldId id="293" r:id="rId29"/>
    <p:sldId id="294" r:id="rId30"/>
    <p:sldId id="358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299" r:id="rId39"/>
    <p:sldId id="300" r:id="rId40"/>
    <p:sldId id="301" r:id="rId41"/>
    <p:sldId id="343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52" r:id="rId59"/>
    <p:sldId id="370" r:id="rId60"/>
    <p:sldId id="351" r:id="rId61"/>
    <p:sldId id="371" r:id="rId62"/>
    <p:sldId id="257" r:id="rId63"/>
    <p:sldId id="258" r:id="rId64"/>
    <p:sldId id="259" r:id="rId65"/>
    <p:sldId id="260" r:id="rId66"/>
    <p:sldId id="261" r:id="rId67"/>
    <p:sldId id="262" r:id="rId68"/>
    <p:sldId id="263" r:id="rId69"/>
    <p:sldId id="264" r:id="rId70"/>
    <p:sldId id="354" r:id="rId71"/>
    <p:sldId id="266" r:id="rId72"/>
    <p:sldId id="267" r:id="rId73"/>
    <p:sldId id="355" r:id="rId74"/>
    <p:sldId id="269" r:id="rId75"/>
    <p:sldId id="270" r:id="rId76"/>
    <p:sldId id="271" r:id="rId77"/>
    <p:sldId id="272" r:id="rId78"/>
    <p:sldId id="273" r:id="rId79"/>
    <p:sldId id="274" r:id="rId80"/>
    <p:sldId id="27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/>
    <p:restoredTop sz="91207"/>
  </p:normalViewPr>
  <p:slideViewPr>
    <p:cSldViewPr snapToGrid="0" snapToObjects="1">
      <p:cViewPr varScale="1">
        <p:scale>
          <a:sx n="116" d="100"/>
          <a:sy n="116" d="100"/>
        </p:scale>
        <p:origin x="51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5:22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17966 3642 24575,'8'9'0,"3"3"0,11 13 0,9 9 0,-12-12 0,2 2 0,3 5 0,2 2 0,1-1 0,0 1 0,0 1 0,-1 0 0,-1-5 0,-2-1 0,-3-6 0,-2-2 0,11 11 0,-4-4 0,-4 1 0,2 8 0,-6-11 0,0 0 0,8 9 0,7 4 0,-11-18 0,2 4 0,4 2 0,-1 0 0,1 0 0,-9-7 0,1 2 0,6 11 0,1 5 0,-4-3 0,1 2 0,-1 2-410,4 5 1,-1 3 0,0-1 409,-1 0 0,-1 1 0,-1-2 0,-2-6 0,-2 0 0,-1-3 0,3 4 0,-2-4 0,5 7 0,-11-20 0,-6-10 0,-2-2 0,-2-1 1228,-1-1-1228,1 1 0,1 1 0,3 5 0,2 4 0,4 1 0,-1-2 0,1-5 0,-1-6 0,-5-3 0,0-2 0,-4 0 0,2-1 0,-1-9 0,2-19 0,1-1 0,2-6 0,0 0 0,1-4 0,1-2-511,-1 3 0,1-3 1,0-1-1,0 0 511,0-2 0,1 0 0,0-1 0,-1 1 0,-1 1 0,0 1 0,-1 0 0,-1-1-233,-1-1 1,-1-2 0,0 2 0,-2 3 232,1 2 0,-2 3 0,-1-1 0,-1-8 0,-2-1 0,-2 3-231,-3-5 0,-4 2 231,3 12 0,-1 0 0,-2-1 0,0-1 0,-1 0 0,-1-1 0,-3-9 0,-1-2 0,1 3 0,1 0 0,0 3 0,3 8 0,0 0 0,2 5 0,-2-7 0,3 12 1888,3 8-1888,2 7 1005,1 3-1005,2 1 541,1 2-541,-1 1 0,0 2 0,0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5:54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9831 5681 24575,'0'25'0,"0"21"0,0 8 0,0-19 0,0 0 0,0 4-794,0 3 0,0 3 1,0 2-1,0-1 794,0-6 0,0 0 0,0-1 0,0 1 0,0 0 0,0 0 0,0 0 0,0-1 41,0 9 1,0-2 0,0 0-42,0-5 0,0 0 0,0-3 358,0 10 1,0-3-359,0-9 0,0-1 0,0-6 0,0-1 0,0 15 1595,0-5-1595,0-3 738,0 3-738,0 2 0,0 1 0,0 1 0,0-1 0,0 2 0,0-1 0,0-1 0,0-4 0,0-8 0,0 7 0,0-8 0,3 13 0,1-3 0,3-1 0,-1-4 0,-2-9 0,0-7 0,-1-4 0,-1-3 0,-1 0 0,-1-5 0,1 1 0,0-5 0,0 0 0,0-1 0</inkml:trace>
  <inkml:trace contextRef="#ctx0" brushRef="#br0" timeOffset="1212">9351 7285 24575,'37'0'0,"0"0"0,0 0 0,2 0 0,6 0 0,4 0 0,0 0 0,0 0 0,-2 0 0,-1 0 0,-1 0 0,0 0 0,0 0 0,4 0-469,-5 0 1,4 0 0,1 0 0,1 0 0,-2 0 0,-2 0 0,-4 0 62,6 0 1,-3 0 0,-3 0 0,-1 0 900,6 0 1,-3 0-1,-4 0-495,-2 0 0,-4 0 796,15 2-796,-40-1 0,-3 1 0,-3-1 2616,-1 0-2616,1 0 0,-2-1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6:22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22437 17180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6:33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7639 8964 24575,'-19'3'0,"-3"-1"0,-3-4 0,3-12 0,10-33 0,14 5 0,4 11 0,4 2 0,17-2 0,8 8 0,10 9 0,-18 10 0,0 1 0,5 1 0,0 2 0,2 2 0,1 4 0,3 11 0,-1 6 0,-13-7 0,-2 4 0,2 9 0,-6 2 0,-10 10 0,-9-3 0,-12-1 0,-13-2 0,6-18 0,-2-2 0,-4 0 0,-3-2 0,-3-1 0,-2-2 0,-3-2 0,-1-2 0,0-1 0,1-1 0,3-1 0,2-3 0,-17-5 0,21-10 0,15-9 0,12-7 0,13-4 0,15-1 0,-9 19 0,2 1 0,3 0 0,1 2 0,3 3 0,0 2 0,6-2 0,0 7 0,-24 8 0,-4 3 0,-3 3 0,-2 2 0,0-2 0,0-3 0,0-2 0,-1-1 0,-1-3 0,0 0 0,0-1 0,1 0 0</inkml:trace>
  <inkml:trace contextRef="#ctx0" brushRef="#br0" timeOffset="8183">22653 3879 24575,'9'4'0,"4"8"0,-6-5 0,1 5 0,-7-7 0,-1-2 0,-2-2 0,-7 0 0,-9-1 0,-15 0 0,-8 0 0,-2 0 0,1 0 0,4 0 0,5-1 0,6-5 0,7-5 0,7-9 0,6-7 0,5-5 0,8-5 0,10-2 0,10 4 0,8 7 0,-5 17 0,2 3 0,14 0 0,-14 5 0,-2 3 0,3 9 0,-9 8 0,-8 10 0,-6 5 0,-5 3 0,-8-3 0,-7-5 0,-7-6 0,-3-7 0,0-5 0,2-4 0,1-4 0,5-3 0,3-3 0,5-4 0,4-4 0,2 0 0,4 0 0,4 1 0,5 2 0,-6 5 0,-3 1 0,-7 4 0,-2 0 0,0 0 0,0 1 0,-1 1 0,4 0 0,-2 0 0,3-2 0,0 0 0</inkml:trace>
  <inkml:trace contextRef="#ctx0" brushRef="#br0" timeOffset="14975">21999 13294 24575,'-18'0'0,"-6"0"0,-16 0 0,-6 0 0,-4-2 0,4-5 0,9-11 0,9-17 0,19 12 0,2-2 0,3-3 0,1-2 0,2-1 0,4 0 0,6-3 0,5 0 0,10-3 0,8 0-256,-5 12 0,3 0 0,1 2 256,3 0 0,2 1 0,-1 2 0,-2 4 0,0 1 0,-1 3 0,7-1 0,-3 4 0,-8 3 0,-3 5 0,13 8 0,-11 15 0,-7 17 0,-13-13 0,-1 2 384,-1 2 0,-3 0-384,-1 0 0,-3-1 0,-2-1 0,-3-2 0,-12 19 0,-9-10 0,-4-9 0,0-7 0,4-6 0,-3-7 0,17-4 0,0-1 0,14-2 0</inkml:trace>
  <inkml:trace contextRef="#ctx0" brushRef="#br0" timeOffset="101305">21966 13050 24575,'-25'0'0,"-16"0"0,11 0 0,-4 0 0,-10 0 0,-3 0 0,12 0 0,-1 0 0,0 1 0,0 0 0,-1 0 0,-1 2 0,-9 1 0,-2 2 0,3 0 0,11-2 0,2 0 0,-1 1 0,-7 1 0,-2 1 0,3 0 0,2-2 0,3 1 0,2-1 0,1 0 0,-2 0 0,3 1 0,-7 1 0,1 0 0,10 0 0,6-3 0,-9 2 0,3-2 0,-9 3 0,-13 1 0,22-3 0,-2 1 0,1-2 0,-2 0 0,2 0 0,-1-1 0,3 0 0,-1-1 0,1-1 0,0 0 0,0 0 0,-1 0 0,0-1 0,-1 0 0,-1 0 0,-1 0 0,-2 0 0,-1 0 0,-4 0 0,-2 0 0,-3 0 0,-2 0 0,-2 0 0,0 0 0,1 0 0,0 0 0,10 0 0,-1 0 0,2 0 0,-1 0 0,0 0 0,-5 0 0,2 0 0,-5 0 0,2-2 0,-2-1 0,2 0 0,7 1 0,0 1 0,7 0 0,0 0 0,-10 1 0,0 0 0,5 0 0,2 0 0,-13 0 0,-1 0 0,21 0 0,5 0 0,2 0 0,4 0 0,4-5 0,4 1 0,3-7 0,1 1 0,0-6 0,1 5 0,5-9 0,1-1 0,6-17 0,0-7 0,-6 19 0,0 0 0,5-21 0,-3 8 0,-3 8 0,-3 4 0,-3 3 0,0 2 0,0 3 0,0 2 0,0 0 0,0-2 0,0-2 0,0-4 0,0-1 0,0 2 0,-3-5 0,-3 11 0,-6 0 0,-4 12 0,-4 4 0,-4 1 0,-1 1 0,4 0 0,3 0 0,4-7 0,4-5 0,2-12 0,1-2 0,-3-4 0,-4 4 0,-6 6 0,-7 6 0,-3 8 0,-1 3 0,1 2 0,3 1 0,-1 0 0,0 0 0,-2 2 0,-1 1 0,2 2 0,2-1 0,3-2 0,3-1 0,3-1 0,3 0 0,1 0 0,8-1 0,1-9 0,2-22 0,-1 3 0,-2-3 0,-3-8 0,0-2 0,-2-3 0,0 1 0,1 4 0,0 2 0,4 6 0,0 3 0,-1-14 0,4 9 0,2 17 0,-1 4 0,0 11 0,-1 1 0,-2-1 0,1 1 0,-3-2 0,0 1 0,-3-2 0,-2 1 0,-10 1 0,1 1 0,-10 1 0,-1 0 0,-6 0 0,-4 0 0,1 0 0,-1 0 0,-2 0 0,1-4 0,-2-5 0,5-5 0,6-3 0,7 2 0,3 4 0,2 3 0,2 1 0,0 2 0,1 1 0,-1 1 0,-2 2 0,-2 1 0,-2-1 0,0-2 0,5-1 0,4-1 0,4-1 0,7 2 0,2-4 0,4-12 0,3-20 0,1 10 0,0-1 0,1-4 0,1 0 0,1 1 0,0 2 0,0 4 0,-1 1 0,4-17 0,-3 4 0,-1 5 0,0 2 0,0 4 0,-1 7 0,1 3 0,-3 5 0,0-3 0,-2 8 0,-1-2 0,0 8 0,-1 0 0,-3 1 0,-9 1 0,-13 1 0,-16 0 0,14 0 0,-2 0 0,-3-2 0,-1-3 0,-1-1 0,0-3 0,-1 0 0,0-2 0,1 0 0,-1 0 0,0 3 0,-1 1 0,0 1 0,0 1 0,3 1 0,2-2 0,3 1 0,3-1 0,-13-9 0,16-1 0,11-1 0,7 1 0,3 3 0,5 6 0,-2 2 0,3 5 0,-2 1 0,2 3 0,3 5 0,-4-3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AIMA 3.1-3.6.</a:t>
            </a:r>
          </a:p>
          <a:p>
            <a:endParaRPr lang="en-US" dirty="0"/>
          </a:p>
          <a:p>
            <a:r>
              <a:rPr lang="en-US" dirty="0"/>
              <a:t>Some materials will not </a:t>
            </a:r>
          </a:p>
          <a:p>
            <a:endParaRPr lang="en-US" dirty="0"/>
          </a:p>
          <a:p>
            <a:r>
              <a:rPr lang="en-US" dirty="0"/>
              <a:t>be covered in lecture, but </a:t>
            </a:r>
          </a:p>
          <a:p>
            <a:endParaRPr lang="en-US" dirty="0"/>
          </a:p>
          <a:p>
            <a:r>
              <a:rPr lang="en-US" dirty="0"/>
              <a:t>will be on the exam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140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009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914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248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803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68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2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1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50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6714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639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en-US" sz="1200" b="1" i="1" dirty="0">
                <a:solidFill>
                  <a:srgbClr val="000000"/>
                </a:solidFill>
              </a:rPr>
              <a:t>(graphic: http://</a:t>
            </a:r>
            <a:r>
              <a:rPr lang="en-US" altLang="en-US" sz="1200" b="1" i="1" dirty="0" err="1">
                <a:solidFill>
                  <a:srgbClr val="000000"/>
                </a:solidFill>
              </a:rPr>
              <a:t>hyperbolegames.com</a:t>
            </a:r>
            <a:r>
              <a:rPr lang="en-US" altLang="en-US" sz="1200" b="1" i="1" dirty="0">
                <a:solidFill>
                  <a:srgbClr val="000000"/>
                </a:solidFill>
              </a:rPr>
              <a:t>/2014/10/20/eureka-moments/)</a:t>
            </a:r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186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359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319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932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055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158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143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0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34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13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126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737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46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858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730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815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69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047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66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70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39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826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857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58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144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331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7368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videos: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-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authors: BBC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</a:t>
            </a:r>
            <a:r>
              <a:rPr lang="en-US" dirty="0" err="1"/>
              <a:t>url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=KF6sLCeBj0s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title: Deep Blue vs </a:t>
            </a:r>
            <a:r>
              <a:rPr lang="en-US" dirty="0" err="1"/>
              <a:t>Kasparov&amp;colon</a:t>
            </a:r>
            <a:r>
              <a:rPr lang="en-US" dirty="0"/>
              <a:t>; How a computer beat best chess player in the world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length: 4 minutes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17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3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058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901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33" name="Google Shape;13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5" name="Google Shape;2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38" name="Google Shape;23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46" name="Google Shape;24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985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94" name="Google Shape;29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54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94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1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4210/5210: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2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8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youtu.be/x-VTfcmrLEQ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youtu.be/NUgMa5coCoE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votespa.com/Resources/Pages/Be-a-Poll-Worker.aspx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dblobgames.com/pathfinding/a-star/introduction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edblobgames.com/pathfinding/a-star/introduction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customXml" Target="../ink/ink1.xml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customXml" Target="../ink/ink2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customXml" Target="../ink/ink3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customXml" Target="../ink/ink4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dirty="0">
                <a:solidFill>
                  <a:srgbClr val="370661"/>
                </a:solidFill>
              </a:rPr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95;p20">
            <a:extLst>
              <a:ext uri="{FF2B5EF4-FFF2-40B4-BE49-F238E27FC236}">
                <a16:creationId xmlns:a16="http://schemas.microsoft.com/office/drawing/2014/main" id="{63C4788F-6598-09C0-B42C-B5D2F11780B9}"/>
              </a:ext>
            </a:extLst>
          </p:cNvPr>
          <p:cNvSpPr/>
          <p:nvPr/>
        </p:nvSpPr>
        <p:spPr>
          <a:xfrm>
            <a:off x="5757863" y="3760340"/>
            <a:ext cx="3826812" cy="1483690"/>
          </a:xfrm>
          <a:prstGeom prst="wedgeRoundRectCallout">
            <a:avLst>
              <a:gd name="adj1" fmla="val 67845"/>
              <a:gd name="adj2" fmla="val -41061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 Course Content Recitation Tonight from 8-9pm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95;p20">
            <a:extLst>
              <a:ext uri="{FF2B5EF4-FFF2-40B4-BE49-F238E27FC236}">
                <a16:creationId xmlns:a16="http://schemas.microsoft.com/office/drawing/2014/main" id="{541E075C-1122-984E-AF87-436F85AB099C}"/>
              </a:ext>
            </a:extLst>
          </p:cNvPr>
          <p:cNvSpPr/>
          <p:nvPr/>
        </p:nvSpPr>
        <p:spPr>
          <a:xfrm>
            <a:off x="5848597" y="2654135"/>
            <a:ext cx="4156363" cy="695415"/>
          </a:xfrm>
          <a:prstGeom prst="wedgeRoundRectCallout">
            <a:avLst>
              <a:gd name="adj1" fmla="val 67361"/>
              <a:gd name="adj2" fmla="val 6451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wear your masks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FF43E-A2C9-E943-8CEE-E9C0134216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Breadth first search</a:t>
            </a:r>
            <a:endParaRPr lang="en-US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5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Animation of Graph BFS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56A7C9C3-08BE-5940-9DEC-7D4FCB3E3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50" y="6364941"/>
            <a:ext cx="547183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7"/>
              </a:rPr>
              <a:t>https://</a:t>
            </a:r>
            <a:r>
              <a:rPr lang="en-US" sz="2000" dirty="0" err="1">
                <a:hlinkClick r:id="rId7"/>
              </a:rPr>
              <a:t>youtu.be</a:t>
            </a:r>
            <a:r>
              <a:rPr lang="en-US" sz="2000" dirty="0">
                <a:hlinkClick r:id="rId7"/>
              </a:rPr>
              <a:t>/x-</a:t>
            </a:r>
            <a:r>
              <a:rPr lang="en-US" sz="2000" dirty="0" err="1">
                <a:hlinkClick r:id="rId7"/>
              </a:rPr>
              <a:t>VTfcmrLEQ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ation of Graph DFS(depth first search)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21071B16-A6D7-264A-93D1-494BFB6E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49" y="6394824"/>
            <a:ext cx="4951879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6"/>
              </a:rPr>
              <a:t>https://youtu.be/NUgMa5coCoE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59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BCAB-A9ED-674F-A3D9-E0F679AC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“Uniform Cost”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“In computer science, </a:t>
            </a:r>
            <a:r>
              <a:rPr lang="en-US" i="1" dirty="0">
                <a:solidFill>
                  <a:srgbClr val="C00000"/>
                </a:solidFill>
              </a:rPr>
              <a:t>uniform-cost</a:t>
            </a:r>
            <a:r>
              <a:rPr lang="en-US" dirty="0"/>
              <a:t> search (UCS) is a tree search algorithm used for traversing or searching a </a:t>
            </a:r>
            <a:r>
              <a:rPr lang="en-US" i="1" dirty="0">
                <a:solidFill>
                  <a:srgbClr val="C00000"/>
                </a:solidFill>
              </a:rPr>
              <a:t>weighted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tree, tree structure, or graph.”  - Wikipedia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8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ABE6-DB4A-704B-B2C5-C80063F3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Motivation: Map Navigation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4547616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All our search methods so far assume </a:t>
            </a:r>
            <a:r>
              <a:rPr lang="en-US" i="1" dirty="0"/>
              <a:t>step-cost = 1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This is only true for some problems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26B1F3A5-8C13-A749-98BB-ED58B14A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599392"/>
            <a:ext cx="6338820" cy="374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0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3B8F-32E6-A54B-AAB7-5DAD26C9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g(N):  the path cost function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assumption so far:  All moves equal in 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= # of nodes in path-1</a:t>
            </a: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general: Assigning a (potentially) unique cost to each step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nodes visited on path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i,j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of going 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root of the search tree,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g(N3)=C(0,1)+C(1,2)+C(2,3)</a:t>
            </a:r>
            <a:endParaRPr lang="en-US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F61-97D5-B04D-8305-7D31F1F2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Uniform-cost search (UCS)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Extension of BF-search: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Expand node with </a:t>
            </a:r>
            <a:r>
              <a:rPr lang="en-US" b="1" i="1" dirty="0">
                <a:solidFill>
                  <a:srgbClr val="C00000"/>
                </a:solidFill>
              </a:rPr>
              <a:t>lowest path cost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Implementation: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</a:rPr>
              <a:t>frontier</a:t>
            </a:r>
            <a:r>
              <a:rPr lang="en-US" dirty="0">
                <a:solidFill>
                  <a:srgbClr val="C00000"/>
                </a:solidFill>
              </a:rPr>
              <a:t> = priority queue ordered by g(n)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Subtle but significant difference from BFS: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Tests if a node is a goal state when it is selected for expansion, </a:t>
            </a:r>
            <a:r>
              <a:rPr lang="en-US" dirty="0">
                <a:solidFill>
                  <a:srgbClr val="C00000"/>
                </a:solidFill>
              </a:rPr>
              <a:t>not when it is added to the frontier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Updates a node on the frontier if a better path to the same state is found.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So always enqueues a node </a:t>
            </a:r>
            <a:r>
              <a:rPr lang="en-US" i="1" dirty="0"/>
              <a:t>before checking whether it is a goal.</a:t>
            </a: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C00000"/>
                </a:solidFill>
              </a:rPr>
              <a:t>					</a:t>
            </a:r>
            <a:r>
              <a:rPr lang="en-US" sz="2800" i="1" dirty="0">
                <a:solidFill>
                  <a:srgbClr val="C00000"/>
                </a:solidFill>
              </a:rPr>
              <a:t>WHY???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97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DCA6DC-BAEC-4849-B3A3-ECCB4703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Shape of Search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9EF1D-8148-6E45-A631-96DBFA152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8809" y="1137177"/>
            <a:ext cx="5644991" cy="5039786"/>
          </a:xfrm>
        </p:spPr>
        <p:txBody>
          <a:bodyPr/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Breadth First Search </a:t>
            </a:r>
            <a:r>
              <a:rPr lang="en-US" dirty="0"/>
              <a:t>explores equally in all directions.  Its frontier is implemented as a FIFO queue.  This results in smooth contours or “</a:t>
            </a:r>
            <a:r>
              <a:rPr lang="en-US" dirty="0" err="1"/>
              <a:t>plys</a:t>
            </a:r>
            <a:r>
              <a:rPr lang="en-US" dirty="0"/>
              <a:t>”.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Uniform Cost Search </a:t>
            </a:r>
            <a:r>
              <a:rPr lang="en-US" dirty="0"/>
              <a:t>lets us prioritize which paths to explore. Instead of exploring all possible paths equally, it favors lower cost paths.  Its frontier is a priority queue.  This results in “cost contours”.</a:t>
            </a:r>
          </a:p>
          <a:p>
            <a:pPr marL="571500" lvl="0" indent="-342900">
              <a:lnSpc>
                <a:spcPct val="14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endParaRPr lang="en-US" dirty="0"/>
          </a:p>
          <a:p>
            <a:pPr marL="228600" lvl="0">
              <a:lnSpc>
                <a:spcPct val="140000"/>
              </a:lnSpc>
              <a:spcBef>
                <a:spcPts val="0"/>
              </a:spcBef>
              <a:buSzPts val="2000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9E20F-6424-E843-92E4-428149CE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1" y="987689"/>
            <a:ext cx="2400300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36AC1-886B-AC47-B09F-7818CE400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41" y="3578489"/>
            <a:ext cx="2628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8442F-70A3-E949-A6D5-088820A3C6E0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AC1C7F7-B2C3-5943-B2F4-13B17D77BB5C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67C095-CEE8-664B-905B-540C17C26260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E6256-A89B-A245-8A79-3EAFB11060FE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AD583A3-D4F5-5547-96AA-26F13F0CC21A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3484FDD-67A6-0D4F-953D-E9B5E57EADD6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0B454D-ECE7-CD4C-9895-AE25C36C640C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A68C12E-BF5F-FB48-B149-968868A17DB3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B0CEE4-C501-FB44-8F6B-D28210130C98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663801"/>
            <a:chOff x="6461275" y="4540333"/>
            <a:chExt cx="1269626" cy="66380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218710" y="2808386"/>
            <a:ext cx="1512191" cy="2395748"/>
            <a:chOff x="6218710" y="2808386"/>
            <a:chExt cx="1512191" cy="239574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43420" y="2099989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2" name="Title 2">
            <a:extLst>
              <a:ext uri="{FF2B5EF4-FFF2-40B4-BE49-F238E27FC236}">
                <a16:creationId xmlns:a16="http://schemas.microsoft.com/office/drawing/2014/main" id="{920CA443-1136-DD40-A6CF-28F06F9328E1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213" name="Line 27">
            <a:extLst>
              <a:ext uri="{FF2B5EF4-FFF2-40B4-BE49-F238E27FC236}">
                <a16:creationId xmlns:a16="http://schemas.microsoft.com/office/drawing/2014/main" id="{F47AC8CC-93E9-1B4B-86F6-D49789EE1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C242A2-A12F-5F4F-A936-E836DADDE3D0}"/>
              </a:ext>
            </a:extLst>
          </p:cNvPr>
          <p:cNvSpPr txBox="1"/>
          <p:nvPr/>
        </p:nvSpPr>
        <p:spPr>
          <a:xfrm>
            <a:off x="-64736" y="-898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5" grpId="1" animBg="1"/>
      <p:bldP spid="197" grpId="1" animBg="1"/>
      <p:bldP spid="198" grpId="0" animBg="1"/>
      <p:bldP spid="199" grpId="1" animBg="1"/>
      <p:bldP spid="200" grpId="1" animBg="1"/>
      <p:bldP spid="205" grpId="1" animBg="1"/>
      <p:bldP spid="206" grpId="1" animBg="1"/>
      <p:bldP spid="207" grpId="1" animBg="1"/>
      <p:bldP spid="208" grpId="1" animBg="1"/>
      <p:bldP spid="209" grpId="1" animBg="1"/>
      <p:bldP spid="2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C7182BF-6C9C-3641-BF38-082279D9A467}"/>
              </a:ext>
            </a:extLst>
          </p:cNvPr>
          <p:cNvGrpSpPr/>
          <p:nvPr/>
        </p:nvGrpSpPr>
        <p:grpSpPr>
          <a:xfrm>
            <a:off x="2280613" y="1280929"/>
            <a:ext cx="10825756" cy="6681137"/>
            <a:chOff x="2280613" y="1280929"/>
            <a:chExt cx="10825756" cy="668113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BE2F7A5-62AF-D843-AF03-5DFC38E723AF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BA8D199-C02F-9846-86F3-4D16CE15CDD5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E17DFBD-CEE3-6546-87E5-B9EE00446BF6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A211B5F-B456-1340-9886-6121A30F747E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56ADB5D-4736-1447-810F-B6572D9584B8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6C6745B-5B06-5C4F-B8A8-2D6F781E7831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DC115E4-49AF-EA4F-9CA2-641103907525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61EB7DA-9443-A14D-8EDC-634D077D8FC0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45B24-6C22-CB4F-B7C9-9743168C901A}"/>
              </a:ext>
            </a:extLst>
          </p:cNvPr>
          <p:cNvGrpSpPr/>
          <p:nvPr/>
        </p:nvGrpSpPr>
        <p:grpSpPr>
          <a:xfrm>
            <a:off x="-64736" y="-898216"/>
            <a:ext cx="11910564" cy="7633813"/>
            <a:chOff x="-64736" y="-898216"/>
            <a:chExt cx="11910564" cy="763381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24F0F79-7F24-5441-8C23-88E985A28FC0}"/>
                </a:ext>
              </a:extLst>
            </p:cNvPr>
            <p:cNvSpPr/>
            <p:nvPr/>
          </p:nvSpPr>
          <p:spPr>
            <a:xfrm>
              <a:off x="9855648" y="26762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C567B-7067-A54C-B956-5592B57A6424}"/>
                </a:ext>
              </a:extLst>
            </p:cNvPr>
            <p:cNvSpPr/>
            <p:nvPr/>
          </p:nvSpPr>
          <p:spPr>
            <a:xfrm>
              <a:off x="5800891" y="2401786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C242A2-A12F-5F4F-A936-E836DADDE3D0}"/>
                </a:ext>
              </a:extLst>
            </p:cNvPr>
            <p:cNvSpPr txBox="1"/>
            <p:nvPr/>
          </p:nvSpPr>
          <p:spPr>
            <a:xfrm>
              <a:off x="-64736" y="-898216"/>
              <a:ext cx="184731" cy="3693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2D70877-41DB-264D-B448-3F1B3953A7C0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3C35212-785A-7045-8B54-3F940B03DBEF}"/>
                </a:ext>
              </a:extLst>
            </p:cNvPr>
            <p:cNvCxnSpPr>
              <a:cxnSpLocks/>
              <a:stCxn id="288" idx="3"/>
              <a:endCxn id="291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26D8012-E3CC-7C4B-9098-C99D49D3E2D8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A328CB1-0F6B-0E4A-AE93-13F068848252}"/>
                </a:ext>
              </a:extLst>
            </p:cNvPr>
            <p:cNvCxnSpPr>
              <a:cxnSpLocks/>
              <a:stCxn id="291" idx="3"/>
              <a:endCxn id="294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95F6A14-F439-0C4A-8F7D-7DFD16B8E279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4879CE0-4CFC-5549-B388-5AAF7C5958CD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4A54F77-CDE9-DA46-8636-7FAF71BD373E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8D435DC-4A12-7F4C-84AF-3F66868FD375}"/>
                </a:ext>
              </a:extLst>
            </p:cNvPr>
            <p:cNvCxnSpPr>
              <a:cxnSpLocks/>
              <a:stCxn id="294" idx="4"/>
              <a:endCxn id="297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12F2A6B-B257-6843-846A-4E993CCEF6A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89115B3-1656-FD4F-BB4F-E8E4CC265983}"/>
                </a:ext>
              </a:extLst>
            </p:cNvPr>
            <p:cNvCxnSpPr>
              <a:cxnSpLocks/>
              <a:stCxn id="300" idx="1"/>
              <a:endCxn id="297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8069583-4970-4047-A8BB-B55F9095D204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50EB253-D836-FC4F-99F5-EA9A4155A973}"/>
                </a:ext>
              </a:extLst>
            </p:cNvPr>
            <p:cNvCxnSpPr>
              <a:cxnSpLocks/>
              <a:stCxn id="300" idx="4"/>
              <a:endCxn id="303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C6B2396-9830-9647-BBCE-136B016B256F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9BEBD42-D329-8C49-913A-7C8408DAC3A7}"/>
                </a:ext>
              </a:extLst>
            </p:cNvPr>
            <p:cNvCxnSpPr>
              <a:cxnSpLocks/>
              <a:stCxn id="303" idx="5"/>
              <a:endCxn id="306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D654A63-A73F-994F-A939-9596FEBFF579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48BC861-EC83-7942-BFDA-0539CEA3EF34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68B94DD-636E-A445-AE7F-C4541F8FD364}"/>
                </a:ext>
              </a:extLst>
            </p:cNvPr>
            <p:cNvCxnSpPr>
              <a:cxnSpLocks/>
              <a:endCxn id="30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D67222B-FF48-B54F-8148-3A4D653E63D0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47386E3-1337-6F4F-81C2-531FD87CB032}"/>
                </a:ext>
              </a:extLst>
            </p:cNvPr>
            <p:cNvCxnSpPr>
              <a:cxnSpLocks/>
              <a:stCxn id="352" idx="1"/>
              <a:endCxn id="30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9A14198-E15B-C844-AFCA-D3CB1D050635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DB31B71-D501-164D-95B5-7C4055CB44AA}"/>
                </a:ext>
              </a:extLst>
            </p:cNvPr>
            <p:cNvCxnSpPr>
              <a:cxnSpLocks/>
              <a:stCxn id="312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8FDA69B-3238-2B43-AE16-1F2E0CF0B68F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43C03F0A-E3AB-1144-88A8-93868A3ABE25}"/>
                </a:ext>
              </a:extLst>
            </p:cNvPr>
            <p:cNvCxnSpPr>
              <a:cxnSpLocks/>
              <a:stCxn id="324" idx="0"/>
              <a:endCxn id="312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4B2B2F2-19B5-5440-B4E1-A9660035B31E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368C225-02FA-934C-BD15-1C43591D87E7}"/>
                </a:ext>
              </a:extLst>
            </p:cNvPr>
            <p:cNvCxnSpPr>
              <a:cxnSpLocks/>
              <a:stCxn id="324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F09DE26-4799-5047-A4B1-E1256AD83E2B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A9D7E7-2AA0-2F40-B8AA-5B46068CDBCB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5AD3BCF5-BABF-1E48-9C14-7BAF47DECC4B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30F6B0FD-CF0E-5641-BC16-59D2DDD7F8BF}"/>
                </a:ext>
              </a:extLst>
            </p:cNvPr>
            <p:cNvCxnSpPr>
              <a:cxnSpLocks/>
              <a:stCxn id="330" idx="6"/>
              <a:endCxn id="333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589B727-3468-3F48-8A8C-8166163EB308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A0BE78B-5D37-F249-993D-20C2762C5950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182D8C7E-A4B0-1C46-B6A6-8655747954BE}"/>
                </a:ext>
              </a:extLst>
            </p:cNvPr>
            <p:cNvCxnSpPr>
              <a:cxnSpLocks/>
              <a:stCxn id="345" idx="4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C408AC1-F180-F146-ADB1-6A7BE65649DB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8F1E8F2-DA48-AF48-9C51-9D437CD5E6B1}"/>
                </a:ext>
              </a:extLst>
            </p:cNvPr>
            <p:cNvCxnSpPr>
              <a:cxnSpLocks/>
              <a:stCxn id="339" idx="5"/>
              <a:endCxn id="336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68C335-1645-7448-8F11-9349A4A02413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7FC74257-3E9C-074E-84AD-C8F3B8FEA686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6FA07FD-7025-E848-90CF-59EC8627C9AF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162A4404-9652-BC43-B4F0-F83252CA7E05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DAEE7BCA-2609-614E-99B2-D3EE5A2A282A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5957CA4-7967-4D43-8F67-7A52C4F81086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76F8B1C-9C66-6F43-9FF2-2ED997A43A24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F51121B-9137-8547-82A4-62DAB6A498CC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66B5BA7-D521-184B-877F-EE188AC921D5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66F9B155-883A-D946-AC06-31BEC3BA4A48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2058B079-5C34-2845-A7BF-EF1212723DC4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E9D88764-D088-8548-8E45-F450A69A2892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50EDC6A-9FE5-D74F-85FA-05AC8BBFFFC4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AE761F8D-45FF-F849-ABDA-54FE2CF88306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027ECACE-9C72-1746-949F-DB1E2D9C08A2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07E6270-BF93-0848-9C02-7662587E0A5B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4BD8F44D-5069-4F41-94D6-52C2FA841F3C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6CB5EA2-40A2-9D4A-9917-B2ABACAA8D2B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FCF33009-F2A0-CA4F-B0E7-692DDBCF2D87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14FFBD5-0EF4-8E4C-A6E4-74CF2FE3F8B7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91B58B6-D8BD-F84E-9087-EC02AFCB34BC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3A9E3F7-4E20-A14B-8C05-4BA0486527EC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21A748E-BA0A-A04E-B67A-B75EFC4B6F6C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7D36C150-7A52-324B-A4C5-20DACF29555C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638ADFE-6C97-7D42-9870-96E80B001727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348" name="Oval 347">
            <a:extLst>
              <a:ext uri="{FF2B5EF4-FFF2-40B4-BE49-F238E27FC236}">
                <a16:creationId xmlns:a16="http://schemas.microsoft.com/office/drawing/2014/main" id="{2DC4749F-673E-A24B-94D9-31C87EA15023}"/>
              </a:ext>
            </a:extLst>
          </p:cNvPr>
          <p:cNvSpPr/>
          <p:nvPr/>
        </p:nvSpPr>
        <p:spPr>
          <a:xfrm>
            <a:off x="8801777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347A2968-420B-A246-A897-CD37270A3D0C}"/>
              </a:ext>
            </a:extLst>
          </p:cNvPr>
          <p:cNvSpPr/>
          <p:nvPr/>
        </p:nvSpPr>
        <p:spPr>
          <a:xfrm>
            <a:off x="7105789" y="6241351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16732739-344F-2E4F-B814-024876AF0586}"/>
              </a:ext>
            </a:extLst>
          </p:cNvPr>
          <p:cNvSpPr/>
          <p:nvPr/>
        </p:nvSpPr>
        <p:spPr>
          <a:xfrm>
            <a:off x="5988683" y="4329856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35B181C6-B8EF-6643-9E2B-EF5209877FB2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80AD8C-3116-D54A-AD10-7284248EE0B6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B84C71E-0EC6-AE45-89A2-716C3EB30537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A68AF6B-9225-DB44-BC0A-A45036175138}"/>
              </a:ext>
            </a:extLst>
          </p:cNvPr>
          <p:cNvSpPr/>
          <p:nvPr/>
        </p:nvSpPr>
        <p:spPr>
          <a:xfrm>
            <a:off x="5844476" y="24006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863B75C9-87C5-2B44-9EA1-5DDC570007BE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E81EC429-75B7-E841-A4C0-D57C07D4AA02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3E0DA22B-3C23-FA4B-BD78-37E67A42487A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8" name="Title 2">
            <a:extLst>
              <a:ext uri="{FF2B5EF4-FFF2-40B4-BE49-F238E27FC236}">
                <a16:creationId xmlns:a16="http://schemas.microsoft.com/office/drawing/2014/main" id="{5D58BA44-72ED-114C-A401-BF46AA91E4BE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359" name="Line 27">
            <a:extLst>
              <a:ext uri="{FF2B5EF4-FFF2-40B4-BE49-F238E27FC236}">
                <a16:creationId xmlns:a16="http://schemas.microsoft.com/office/drawing/2014/main" id="{718F2CA3-D221-2D41-ABE2-B6F2511E7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CD1FD10-092C-2642-A2F9-450667132E3A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CE585A8C-B7D3-4245-8805-3013201E6C5A}"/>
                </a:ext>
              </a:extLst>
            </p:cNvPr>
            <p:cNvGrpSpPr/>
            <p:nvPr/>
          </p:nvGrpSpPr>
          <p:grpSpPr>
            <a:xfrm>
              <a:off x="7131832" y="6264234"/>
              <a:ext cx="1582944" cy="497525"/>
              <a:chOff x="7131832" y="6264234"/>
              <a:chExt cx="1582944" cy="497525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F2F7FE4-A430-2241-B376-B40E797CFA93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0C03999-50BF-094E-A655-CAD065457070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48A70818-7765-C749-9D5A-0C53ED0E12B8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250919"/>
              <a:chOff x="5778043" y="2099989"/>
              <a:chExt cx="3981647" cy="4250919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52247EA8-2D51-7A4D-A5C8-006827A3C974}"/>
                  </a:ext>
                </a:extLst>
              </p:cNvPr>
              <p:cNvGrpSpPr/>
              <p:nvPr/>
            </p:nvGrpSpPr>
            <p:grpSpPr>
              <a:xfrm>
                <a:off x="8824761" y="4615251"/>
                <a:ext cx="934929" cy="761921"/>
                <a:chOff x="8824761" y="4615251"/>
                <a:chExt cx="934929" cy="761921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4D1295C2-22CE-AD46-A4FB-7BA42ABD7C5A}"/>
                    </a:ext>
                  </a:extLst>
                </p:cNvPr>
                <p:cNvSpPr/>
                <p:nvPr/>
              </p:nvSpPr>
              <p:spPr>
                <a:xfrm>
                  <a:off x="8824761" y="4615251"/>
                  <a:ext cx="439679" cy="43967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65FAE0B3-CB5B-AE4B-B64A-5D18D5860371}"/>
                    </a:ext>
                  </a:extLst>
                </p:cNvPr>
                <p:cNvSpPr/>
                <p:nvPr/>
              </p:nvSpPr>
              <p:spPr>
                <a:xfrm>
                  <a:off x="8861687" y="5007840"/>
                  <a:ext cx="898003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2"/>
                      </a:solidFill>
                      <a:latin typeface="Helvetica Neue" panose="02000503000000020004" pitchFamily="2" charset="0"/>
                    </a:rPr>
                    <a:t>Bespin</a:t>
                  </a:r>
                  <a:endParaRPr lang="en-US" dirty="0">
                    <a:solidFill>
                      <a:schemeClr val="accent2"/>
                    </a:solidFill>
                    <a:effectLst/>
                    <a:latin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0EB1BE70-F01C-2641-921F-5CD559A6B197}"/>
                  </a:ext>
                </a:extLst>
              </p:cNvPr>
              <p:cNvGrpSpPr/>
              <p:nvPr/>
            </p:nvGrpSpPr>
            <p:grpSpPr>
              <a:xfrm>
                <a:off x="5778043" y="2099989"/>
                <a:ext cx="3111107" cy="4250919"/>
                <a:chOff x="5778043" y="2099989"/>
                <a:chExt cx="3111107" cy="4250919"/>
              </a:xfrm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A54CC139-1BF1-B34C-B8C6-492F1CD4106E}"/>
                    </a:ext>
                  </a:extLst>
                </p:cNvPr>
                <p:cNvGrpSpPr/>
                <p:nvPr/>
              </p:nvGrpSpPr>
              <p:grpSpPr>
                <a:xfrm>
                  <a:off x="5778043" y="3945256"/>
                  <a:ext cx="877163" cy="814916"/>
                  <a:chOff x="5778043" y="3945256"/>
                  <a:chExt cx="877163" cy="814916"/>
                </a:xfrm>
              </p:grpSpPr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7FF73DA4-05DB-744A-9771-1D8375AE8465}"/>
                      </a:ext>
                    </a:extLst>
                  </p:cNvPr>
                  <p:cNvSpPr/>
                  <p:nvPr/>
                </p:nvSpPr>
                <p:spPr>
                  <a:xfrm>
                    <a:off x="6021596" y="4320493"/>
                    <a:ext cx="439679" cy="439679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60263428-07C2-C645-9E10-CB8D16CAD008}"/>
                      </a:ext>
                    </a:extLst>
                  </p:cNvPr>
                  <p:cNvSpPr/>
                  <p:nvPr/>
                </p:nvSpPr>
                <p:spPr>
                  <a:xfrm>
                    <a:off x="5778043" y="3945256"/>
                    <a:ext cx="877163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  <a:latin typeface="Helvetica Neue" panose="02000503000000020004" pitchFamily="2" charset="0"/>
                      </a:rPr>
                      <a:t>Naboo</a:t>
                    </a:r>
                    <a:endParaRPr lang="en-US" dirty="0">
                      <a:solidFill>
                        <a:schemeClr val="accent2"/>
                      </a:solidFill>
                      <a:effectLst/>
                      <a:latin typeface="Helvetica Neue" panose="02000503000000020004" pitchFamily="2" charset="0"/>
                    </a:endParaRPr>
                  </a:p>
                </p:txBody>
              </p: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1D42974F-C786-6341-AE72-397C551565B8}"/>
                    </a:ext>
                  </a:extLst>
                </p:cNvPr>
                <p:cNvGrpSpPr/>
                <p:nvPr/>
              </p:nvGrpSpPr>
              <p:grpSpPr>
                <a:xfrm>
                  <a:off x="5843420" y="2099989"/>
                  <a:ext cx="3045730" cy="4250919"/>
                  <a:chOff x="5843420" y="2099989"/>
                  <a:chExt cx="3045730" cy="4250919"/>
                </a:xfrm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A908E43C-2EE9-9349-803A-92C1CE5E41FE}"/>
                      </a:ext>
                    </a:extLst>
                  </p:cNvPr>
                  <p:cNvGrpSpPr/>
                  <p:nvPr/>
                </p:nvGrpSpPr>
                <p:grpSpPr>
                  <a:xfrm>
                    <a:off x="5843420" y="2099989"/>
                    <a:ext cx="921038" cy="772786"/>
                    <a:chOff x="5801757" y="2318757"/>
                    <a:chExt cx="921038" cy="772786"/>
                  </a:xfrm>
                </p:grpSpPr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C5D18D61-7CEA-B049-8600-8125B777A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1757" y="2651864"/>
                      <a:ext cx="439679" cy="4396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762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384" name="Rectangle 383">
                      <a:extLst>
                        <a:ext uri="{FF2B5EF4-FFF2-40B4-BE49-F238E27FC236}">
                          <a16:creationId xmlns:a16="http://schemas.microsoft.com/office/drawing/2014/main" id="{961D06C8-40FF-4C43-B98A-61CBCA0A6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2576" y="2318757"/>
                      <a:ext cx="800219" cy="36933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Helvetica Neue" panose="02000503000000020004" pitchFamily="2" charset="0"/>
                        </a:rPr>
                        <a:t>Endor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p:txBody>
                </p:sp>
              </p:grpSp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CE0C71B4-2C23-8E4F-9E86-2F387369A720}"/>
                      </a:ext>
                    </a:extLst>
                  </p:cNvPr>
                  <p:cNvGrpSpPr/>
                  <p:nvPr/>
                </p:nvGrpSpPr>
                <p:grpSpPr>
                  <a:xfrm>
                    <a:off x="6218710" y="2808386"/>
                    <a:ext cx="2670440" cy="3542522"/>
                    <a:chOff x="6218710" y="2808386"/>
                    <a:chExt cx="2670440" cy="3542522"/>
                  </a:xfrm>
                </p:grpSpPr>
                <p:grpSp>
                  <p:nvGrpSpPr>
                    <p:cNvPr id="369" name="Group 368">
                      <a:extLst>
                        <a:ext uri="{FF2B5EF4-FFF2-40B4-BE49-F238E27FC236}">
                          <a16:creationId xmlns:a16="http://schemas.microsoft.com/office/drawing/2014/main" id="{1EA5BC29-638A-9D48-835D-9DF8ED27FE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8710" y="2808386"/>
                      <a:ext cx="2670440" cy="3542522"/>
                      <a:chOff x="6218710" y="2808386"/>
                      <a:chExt cx="2670440" cy="3542522"/>
                    </a:xfrm>
                  </p:grpSpPr>
                  <p:grpSp>
                    <p:nvGrpSpPr>
                      <p:cNvPr id="371" name="Group 370">
                        <a:extLst>
                          <a:ext uri="{FF2B5EF4-FFF2-40B4-BE49-F238E27FC236}">
                            <a16:creationId xmlns:a16="http://schemas.microsoft.com/office/drawing/2014/main" id="{94D83E28-D4FF-C147-8899-E70A6EDA49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61275" y="4540333"/>
                        <a:ext cx="1269626" cy="663801"/>
                        <a:chOff x="6461275" y="4540333"/>
                        <a:chExt cx="1269626" cy="663801"/>
                      </a:xfrm>
                    </p:grpSpPr>
                    <p:cxnSp>
                      <p:nvCxnSpPr>
                        <p:cNvPr id="381" name="Straight Connector 380">
                          <a:extLst>
                            <a:ext uri="{FF2B5EF4-FFF2-40B4-BE49-F238E27FC236}">
                              <a16:creationId xmlns:a16="http://schemas.microsoft.com/office/drawing/2014/main" id="{C9B0D071-E602-D34E-A3DF-E5949E49512E}"/>
                            </a:ext>
                          </a:extLst>
                        </p:cNvPr>
                        <p:cNvCxnSpPr>
                          <a:cxnSpLocks/>
                          <a:stCxn id="385" idx="6"/>
                        </p:cNvCxnSpPr>
                        <p:nvPr/>
                      </p:nvCxnSpPr>
                      <p:spPr>
                        <a:xfrm>
                          <a:off x="6461275" y="4540333"/>
                          <a:ext cx="1269626" cy="663801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2" name="TextBox 381">
                          <a:extLst>
                            <a:ext uri="{FF2B5EF4-FFF2-40B4-BE49-F238E27FC236}">
                              <a16:creationId xmlns:a16="http://schemas.microsoft.com/office/drawing/2014/main" id="{BD5C0AF6-80ED-054A-B31D-57B49AEAB35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0872" y="4821504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101</a:t>
                          </a:r>
                        </a:p>
                      </p:txBody>
                    </p:sp>
                  </p:grpSp>
                  <p:grpSp>
                    <p:nvGrpSpPr>
                      <p:cNvPr id="372" name="Group 371">
                        <a:extLst>
                          <a:ext uri="{FF2B5EF4-FFF2-40B4-BE49-F238E27FC236}">
                            <a16:creationId xmlns:a16="http://schemas.microsoft.com/office/drawing/2014/main" id="{210C69B9-B315-E74B-9410-890CF3F905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710" y="2808386"/>
                        <a:ext cx="1512191" cy="2395748"/>
                        <a:chOff x="6218710" y="2808386"/>
                        <a:chExt cx="1512191" cy="2395748"/>
                      </a:xfrm>
                    </p:grpSpPr>
                    <p:cxnSp>
                      <p:nvCxnSpPr>
                        <p:cNvPr id="379" name="Straight Connector 378">
                          <a:extLst>
                            <a:ext uri="{FF2B5EF4-FFF2-40B4-BE49-F238E27FC236}">
                              <a16:creationId xmlns:a16="http://schemas.microsoft.com/office/drawing/2014/main" id="{2A747667-4F61-F743-AB65-9D1044FEBD03}"/>
                            </a:ext>
                          </a:extLst>
                        </p:cNvPr>
                        <p:cNvCxnSpPr>
                          <a:cxnSpLocks/>
                          <a:stCxn id="383" idx="5"/>
                        </p:cNvCxnSpPr>
                        <p:nvPr/>
                      </p:nvCxnSpPr>
                      <p:spPr>
                        <a:xfrm>
                          <a:off x="6218710" y="2808386"/>
                          <a:ext cx="1512191" cy="2395748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0" name="TextBox 379">
                          <a:extLst>
                            <a:ext uri="{FF2B5EF4-FFF2-40B4-BE49-F238E27FC236}">
                              <a16:creationId xmlns:a16="http://schemas.microsoft.com/office/drawing/2014/main" id="{8A2A40B9-D5A8-314D-B61F-7CF6532D1B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62168" y="3983356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211</a:t>
                          </a:r>
                        </a:p>
                      </p:txBody>
                    </p:sp>
                  </p:grpSp>
                  <p:grpSp>
                    <p:nvGrpSpPr>
                      <p:cNvPr id="373" name="Group 372">
                        <a:extLst>
                          <a:ext uri="{FF2B5EF4-FFF2-40B4-BE49-F238E27FC236}">
                            <a16:creationId xmlns:a16="http://schemas.microsoft.com/office/drawing/2014/main" id="{09217557-B026-D944-BD9A-DEE1380EAE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6191" y="4793966"/>
                        <a:ext cx="782959" cy="565619"/>
                        <a:chOff x="8106191" y="4793966"/>
                        <a:chExt cx="782959" cy="565619"/>
                      </a:xfrm>
                    </p:grpSpPr>
                    <p:cxnSp>
                      <p:nvCxnSpPr>
                        <p:cNvPr id="377" name="Straight Connector 376">
                          <a:extLst>
                            <a:ext uri="{FF2B5EF4-FFF2-40B4-BE49-F238E27FC236}">
                              <a16:creationId xmlns:a16="http://schemas.microsoft.com/office/drawing/2014/main" id="{B00A02D5-8F49-B04D-8C43-FE7B3919710B}"/>
                            </a:ext>
                          </a:extLst>
                        </p:cNvPr>
                        <p:cNvCxnSpPr>
                          <a:cxnSpLocks/>
                          <a:stCxn id="387" idx="3"/>
                        </p:cNvCxnSpPr>
                        <p:nvPr/>
                      </p:nvCxnSpPr>
                      <p:spPr>
                        <a:xfrm flipH="1">
                          <a:off x="8106191" y="4990541"/>
                          <a:ext cx="782959" cy="369044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8" name="TextBox 377">
                          <a:extLst>
                            <a:ext uri="{FF2B5EF4-FFF2-40B4-BE49-F238E27FC236}">
                              <a16:creationId xmlns:a16="http://schemas.microsoft.com/office/drawing/2014/main" id="{BFA23131-FC86-9D42-85C1-B2EA55A242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83382" y="479396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85</a:t>
                          </a:r>
                        </a:p>
                      </p:txBody>
                    </p:sp>
                  </p:grpSp>
                  <p:grpSp>
                    <p:nvGrpSpPr>
                      <p:cNvPr id="374" name="Group 373">
                        <a:extLst>
                          <a:ext uri="{FF2B5EF4-FFF2-40B4-BE49-F238E27FC236}">
                            <a16:creationId xmlns:a16="http://schemas.microsoft.com/office/drawing/2014/main" id="{B2DE7A15-0A2D-8C4B-B771-B60140022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07122" y="5579424"/>
                        <a:ext cx="581609" cy="771484"/>
                        <a:chOff x="7507122" y="5579424"/>
                        <a:chExt cx="581609" cy="771484"/>
                      </a:xfrm>
                    </p:grpSpPr>
                    <p:cxnSp>
                      <p:nvCxnSpPr>
                        <p:cNvPr id="375" name="Straight Connector 374">
                          <a:extLst>
                            <a:ext uri="{FF2B5EF4-FFF2-40B4-BE49-F238E27FC236}">
                              <a16:creationId xmlns:a16="http://schemas.microsoft.com/office/drawing/2014/main" id="{518E1172-8A01-C846-865A-91374A95C278}"/>
                            </a:ext>
                          </a:extLst>
                        </p:cNvPr>
                        <p:cNvCxnSpPr>
                          <a:cxnSpLocks/>
                          <a:endCxn id="389" idx="7"/>
                        </p:cNvCxnSpPr>
                        <p:nvPr/>
                      </p:nvCxnSpPr>
                      <p:spPr>
                        <a:xfrm flipH="1">
                          <a:off x="7507122" y="5579424"/>
                          <a:ext cx="379230" cy="749199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6" name="TextBox 375">
                          <a:extLst>
                            <a:ext uri="{FF2B5EF4-FFF2-40B4-BE49-F238E27FC236}">
                              <a16:creationId xmlns:a16="http://schemas.microsoft.com/office/drawing/2014/main" id="{9C0CD5A8-5332-DB4A-BB34-E3BDAAB8D8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41173" y="598157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90</a:t>
                          </a:r>
                        </a:p>
                      </p:txBody>
                    </p:sp>
                  </p:grpSp>
                </p:grpSp>
                <p:sp>
                  <p:nvSpPr>
                    <p:cNvPr id="370" name="Oval 369">
                      <a:extLst>
                        <a:ext uri="{FF2B5EF4-FFF2-40B4-BE49-F238E27FC236}">
                          <a16:creationId xmlns:a16="http://schemas.microsoft.com/office/drawing/2014/main" id="{01CDDA0F-2C61-EB45-A54E-73309C357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836" y="5108061"/>
                      <a:ext cx="503048" cy="503048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7451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5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CF7029-799D-6A44-B68C-876E077C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problem 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A8AB8-8FAC-F742-981F-7B69246E8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</a:p>
          <a:p>
            <a:pPr>
              <a:spcBef>
                <a:spcPts val="300"/>
              </a:spcBef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state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en-US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Actions(s)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the set of actions that can be executed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that are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Transition Model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s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a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Actions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(s)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Result(s, a)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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endParaRPr lang="en-US" b="1" i="1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called a 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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Successors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)*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state space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cost (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Measure)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be additive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sum of distances, number of actions executed, …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x,a,y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the step cost, assumed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≥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</a:t>
            </a:r>
          </a:p>
          <a:p>
            <a:pPr marL="914400" lvl="2" indent="0">
              <a:spcBef>
                <a:spcPts val="30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(where action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goes from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 test: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implicit, e.g.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checkmate(s)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true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19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0E7986B-853C-8D42-A657-8EC18095B30E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CD0DD4A-2EBE-964C-8B17-8651BF2636B6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FD9CDB1E-5D4D-C345-9C0C-541DD938FD8B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21770DC-0F02-2E40-A6F1-09457918DD15}"/>
              </a:ext>
            </a:extLst>
          </p:cNvPr>
          <p:cNvGrpSpPr/>
          <p:nvPr/>
        </p:nvGrpSpPr>
        <p:grpSpPr>
          <a:xfrm>
            <a:off x="3443747" y="2460305"/>
            <a:ext cx="8141845" cy="4471900"/>
            <a:chOff x="3443747" y="2460305"/>
            <a:chExt cx="7999531" cy="4349219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8336B465-F30F-E342-B897-CA61B3F88E90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B83972FD-9937-3047-9859-494A7125A9C3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88851D6-F95D-7D47-AEDC-BCD33F89E064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0067648-B10B-2B43-8380-5BF39C9A9E80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CBFC7D-ABD1-C94B-98F2-FE02824A3DE7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780B40-FD43-AE4D-97DF-DEF08A859021}"/>
              </a:ext>
            </a:extLst>
          </p:cNvPr>
          <p:cNvGrpSpPr/>
          <p:nvPr/>
        </p:nvGrpSpPr>
        <p:grpSpPr>
          <a:xfrm>
            <a:off x="319177" y="118084"/>
            <a:ext cx="11827532" cy="6807982"/>
            <a:chOff x="319177" y="118084"/>
            <a:chExt cx="11827532" cy="6807982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140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118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120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99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80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97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146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138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98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87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92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142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86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2056539" y="4174467"/>
              <a:ext cx="14334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608251" y="4906313"/>
              <a:ext cx="1276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66512" y="687046"/>
              <a:ext cx="1426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0C03999-50BF-094E-A655-CAD065457070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65FAE0B3-CB5B-AE4B-B64A-5D18D5860371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0263428-07C2-C645-9E10-CB8D16CAD008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961D06C8-40FF-4C43-B98A-61CBCA0A66A3}"/>
                </a:ext>
              </a:extLst>
            </p:cNvPr>
            <p:cNvSpPr/>
            <p:nvPr/>
          </p:nvSpPr>
          <p:spPr>
            <a:xfrm>
              <a:off x="5964239" y="2099989"/>
              <a:ext cx="8002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D5C0AF6-80ED-054A-B31D-57B49AEAB35D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101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8A2A40B9-D5A8-314D-B61F-7CF6532D1B91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211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BFA23131-FC86-9D42-85C1-B2EA55A2422F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85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9C0CD5A8-5332-DB4A-BB34-E3BDAAB8D8B0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90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1379DFD-DCD6-1542-AFEA-1264FD199D84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07DB5D-FE24-D84A-953E-A3FAB8D6B6C2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84C0184-0734-8E42-B4BB-D8C9D1F1277A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661770"/>
              <a:chOff x="5778043" y="2099989"/>
              <a:chExt cx="3981647" cy="4661770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4910676-7150-3748-8B1B-A28269F35725}"/>
                  </a:ext>
                </a:extLst>
              </p:cNvPr>
              <p:cNvSpPr/>
              <p:nvPr/>
            </p:nvSpPr>
            <p:spPr>
              <a:xfrm>
                <a:off x="7912546" y="5508427"/>
                <a:ext cx="8675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Kessel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E58F9-A7ED-0F4B-BF88-420FDD4FDD34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40260DA-156D-6647-AD2F-BC49994A4E61}"/>
                  </a:ext>
                </a:extLst>
              </p:cNvPr>
              <p:cNvSpPr/>
              <p:nvPr/>
            </p:nvSpPr>
            <p:spPr>
              <a:xfrm>
                <a:off x="5778043" y="3945256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Naboo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E89AEBE-0842-F84C-BF55-1939B801FD05}"/>
                  </a:ext>
                </a:extLst>
              </p:cNvPr>
              <p:cNvSpPr/>
              <p:nvPr/>
            </p:nvSpPr>
            <p:spPr>
              <a:xfrm>
                <a:off x="8861687" y="5007840"/>
                <a:ext cx="898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Bespin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2DF74765-B902-464D-8E94-307BC15D2DD9}"/>
                  </a:ext>
                </a:extLst>
              </p:cNvPr>
              <p:cNvSpPr/>
              <p:nvPr/>
            </p:nvSpPr>
            <p:spPr>
              <a:xfrm>
                <a:off x="5964239" y="2099989"/>
                <a:ext cx="8002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Endor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7BD9626-F04D-914B-81AC-C65BA7D5153F}"/>
                  </a:ext>
                </a:extLst>
              </p:cNvPr>
              <p:cNvSpPr txBox="1"/>
              <p:nvPr/>
            </p:nvSpPr>
            <p:spPr>
              <a:xfrm>
                <a:off x="6470872" y="4821504"/>
                <a:ext cx="5790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101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AEC12D9-53EC-EB41-9C76-D54A2F0F9C0B}"/>
                  </a:ext>
                </a:extLst>
              </p:cNvPr>
              <p:cNvSpPr txBox="1"/>
              <p:nvPr/>
            </p:nvSpPr>
            <p:spPr>
              <a:xfrm>
                <a:off x="8183382" y="479396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85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23F5FF5-43A9-C343-A1F7-C026482BE9E3}"/>
                  </a:ext>
                </a:extLst>
              </p:cNvPr>
              <p:cNvSpPr txBox="1"/>
              <p:nvPr/>
            </p:nvSpPr>
            <p:spPr>
              <a:xfrm>
                <a:off x="7641173" y="598157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90</a:t>
                </a: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73EC2EAA-370A-C64C-B20D-DF7850A71C40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3EE5AAC-5C93-AE41-8240-7F0191590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1275" y="4540333"/>
                <a:ext cx="1269626" cy="663801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A52F6AC8-4FB9-5B43-8F37-40A0461615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8710" y="2808386"/>
                <a:ext cx="1512191" cy="2395748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75A6739D-707B-E24E-83FC-22E6297A9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6191" y="4990541"/>
                <a:ext cx="782959" cy="369044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8DFA3ACC-735B-684A-AC41-3C08F184AB41}"/>
                  </a:ext>
                </a:extLst>
              </p:cNvPr>
              <p:cNvSpPr/>
              <p:nvPr/>
            </p:nvSpPr>
            <p:spPr>
              <a:xfrm>
                <a:off x="8818022" y="4615232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D9C57D36-8BD8-3B49-BA59-C16D4D9C13AC}"/>
                  </a:ext>
                </a:extLst>
              </p:cNvPr>
              <p:cNvSpPr/>
              <p:nvPr/>
            </p:nvSpPr>
            <p:spPr>
              <a:xfrm>
                <a:off x="7653681" y="5121507"/>
                <a:ext cx="452510" cy="452510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23BA9157-F342-644B-993E-FB3CCA36FA81}"/>
                  </a:ext>
                </a:extLst>
              </p:cNvPr>
              <p:cNvSpPr/>
              <p:nvPr/>
            </p:nvSpPr>
            <p:spPr>
              <a:xfrm>
                <a:off x="5832066" y="2428985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A60653E2-8C4C-AF4B-A3E2-258F70A1D169}"/>
                  </a:ext>
                </a:extLst>
              </p:cNvPr>
              <p:cNvSpPr/>
              <p:nvPr/>
            </p:nvSpPr>
            <p:spPr>
              <a:xfrm>
                <a:off x="6014408" y="4311397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F9102EF-A662-234E-AA90-1F256F9A1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01179D2-4A0D-0341-9136-E1A26DD68774}"/>
              </a:ext>
            </a:extLst>
          </p:cNvPr>
          <p:cNvGrpSpPr/>
          <p:nvPr/>
        </p:nvGrpSpPr>
        <p:grpSpPr>
          <a:xfrm>
            <a:off x="8834698" y="2706303"/>
            <a:ext cx="2676930" cy="2361458"/>
            <a:chOff x="8834698" y="2706303"/>
            <a:chExt cx="2676930" cy="2361458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29287E4-1048-2A4E-9152-F2B8E0E9CEE9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5114D947-4ED5-B247-90D4-8BA60418DAC0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676AA9D-6F37-BA44-9495-BF5E9313C23D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B9979B3-7D68-6E4E-8722-D5CB0EF7CDFA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CE6ACD-079E-A541-AD52-031B6DE2F1E2}"/>
                </a:ext>
              </a:extLst>
            </p:cNvPr>
            <p:cNvCxnSpPr>
              <a:cxnSpLocks/>
              <a:stCxn id="265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00D31A6-BE17-754B-B8F0-57108E66DE19}"/>
                </a:ext>
              </a:extLst>
            </p:cNvPr>
            <p:cNvCxnSpPr>
              <a:cxnSpLocks/>
              <a:stCxn id="266" idx="4"/>
            </p:cNvCxnSpPr>
            <p:nvPr/>
          </p:nvCxnSpPr>
          <p:spPr>
            <a:xfrm flipH="1">
              <a:off x="9200051" y="3145982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940ADAE-DE30-804C-A697-72818486445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93F2AB-A10E-FD45-A93F-0F5FCD6F9253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C98F8AD-8FC2-5740-B994-553731918570}"/>
                </a:ext>
              </a:extLst>
            </p:cNvPr>
            <p:cNvSpPr/>
            <p:nvPr/>
          </p:nvSpPr>
          <p:spPr>
            <a:xfrm>
              <a:off x="8834698" y="4615251"/>
              <a:ext cx="452510" cy="45251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7E88CEAF-37E4-D34B-894A-0E439EF12B98}"/>
              </a:ext>
            </a:extLst>
          </p:cNvPr>
          <p:cNvSpPr/>
          <p:nvPr/>
        </p:nvSpPr>
        <p:spPr>
          <a:xfrm>
            <a:off x="7128001" y="6251403"/>
            <a:ext cx="452510" cy="45251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FC4B204-DA3D-1041-8FD5-B6BF81CC949C}"/>
              </a:ext>
            </a:extLst>
          </p:cNvPr>
          <p:cNvGrpSpPr/>
          <p:nvPr/>
        </p:nvGrpSpPr>
        <p:grpSpPr>
          <a:xfrm>
            <a:off x="4240482" y="3402582"/>
            <a:ext cx="2414724" cy="3523484"/>
            <a:chOff x="4240482" y="3402582"/>
            <a:chExt cx="2414724" cy="3523484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ED6FFFF-99D7-D941-9FB3-863409F39D9F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4AA5ABD-CED2-FC48-A768-6632F13AADA8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5C9060B-6C1F-234C-AF75-06E2738AA74A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9CD05DBF-9548-EF48-BC99-B3B4072F53EF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2188585-5142-A645-AE7A-39F6DA3C186A}"/>
                </a:ext>
              </a:extLst>
            </p:cNvPr>
            <p:cNvCxnSpPr>
              <a:cxnSpLocks/>
              <a:stCxn id="293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58DCFAA-1414-E142-9B50-E9BE764F7B9D}"/>
                </a:ext>
              </a:extLst>
            </p:cNvPr>
            <p:cNvCxnSpPr>
              <a:cxnSpLocks/>
              <a:stCxn id="296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CFE5E1F-1FBB-084D-BB1C-55448378981C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122CA0F-6451-3742-AFD2-AC71EE46FBF9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FC099719-EA12-8C45-96D1-49EFE48125BC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7760359-3BAE-9845-9E35-4B1AF5C1AAD1}"/>
                </a:ext>
              </a:extLst>
            </p:cNvPr>
            <p:cNvSpPr/>
            <p:nvPr/>
          </p:nvSpPr>
          <p:spPr>
            <a:xfrm>
              <a:off x="6014408" y="431139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941D1AC-438C-0043-B4AB-91F4025EF000}"/>
              </a:ext>
            </a:extLst>
          </p:cNvPr>
          <p:cNvGrpSpPr/>
          <p:nvPr/>
        </p:nvGrpSpPr>
        <p:grpSpPr>
          <a:xfrm>
            <a:off x="10332815" y="4615251"/>
            <a:ext cx="1813894" cy="2310815"/>
            <a:chOff x="10332815" y="4615251"/>
            <a:chExt cx="1813894" cy="231081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84BE6B01-8B7D-924E-9C8E-40CCAA50782A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AFFBB5AF-B05E-8C46-9558-268DAD93C1F5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9F31F17-317B-CD4A-985E-7820E09E612A}"/>
                </a:ext>
              </a:extLst>
            </p:cNvPr>
            <p:cNvCxnSpPr>
              <a:cxnSpLocks/>
              <a:stCxn id="317" idx="5"/>
              <a:endCxn id="31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84B62F48-CB7D-A845-A648-B72CA8331E5D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C341BA5-1F7F-DA41-A6AE-D3EC7D2CD882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A9D550A-ED7B-024B-842C-0282BF5C359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74CC063-8EBE-774D-AF89-9E0A8DC6DDAC}"/>
              </a:ext>
            </a:extLst>
          </p:cNvPr>
          <p:cNvGrpSpPr/>
          <p:nvPr/>
        </p:nvGrpSpPr>
        <p:grpSpPr>
          <a:xfrm>
            <a:off x="3735780" y="2040963"/>
            <a:ext cx="1741421" cy="4885103"/>
            <a:chOff x="3735780" y="2040963"/>
            <a:chExt cx="1741421" cy="4885103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F5231AE-D015-AF45-B34B-CAFF33D34611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40366F9D-9EC9-CA48-AF16-F46703CD9A9C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7FB15EF-1DA8-C040-BE9A-576B14600C85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3122F10-D916-9F4D-9F13-F93C6FAD0BDB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0B6B721-CF1A-5E42-962D-5302962C5988}"/>
                </a:ext>
              </a:extLst>
            </p:cNvPr>
            <p:cNvCxnSpPr>
              <a:cxnSpLocks/>
              <a:endCxn id="348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B7F4E20-BD3D-9D41-B635-F15424D4E400}"/>
                </a:ext>
              </a:extLst>
            </p:cNvPr>
            <p:cNvCxnSpPr>
              <a:cxnSpLocks/>
              <a:stCxn id="352" idx="0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C4B5744-A783-9849-A23B-16BBF2171622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CAAE8835-E179-3D4D-8CDA-A16273A63F60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67B573D-BDE2-5F43-80AB-C3C2D7E1D8C6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823D5FA-2DF7-964F-B03A-467EC6BA95D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0045FEA0-524F-A54C-82C6-0B1C580E11DE}"/>
              </a:ext>
            </a:extLst>
          </p:cNvPr>
          <p:cNvSpPr txBox="1"/>
          <p:nvPr/>
        </p:nvSpPr>
        <p:spPr>
          <a:xfrm>
            <a:off x="4930543" y="23477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605D73DB-4EB7-134A-8D79-E18126FF9D20}"/>
              </a:ext>
            </a:extLst>
          </p:cNvPr>
          <p:cNvCxnSpPr>
            <a:cxnSpLocks/>
            <a:endCxn id="363" idx="6"/>
          </p:cNvCxnSpPr>
          <p:nvPr/>
        </p:nvCxnSpPr>
        <p:spPr>
          <a:xfrm flipH="1">
            <a:off x="4175163" y="2653752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Oval 361">
            <a:extLst>
              <a:ext uri="{FF2B5EF4-FFF2-40B4-BE49-F238E27FC236}">
                <a16:creationId xmlns:a16="http://schemas.microsoft.com/office/drawing/2014/main" id="{2CAC6628-C614-3942-9DA4-A20E96A7845B}"/>
              </a:ext>
            </a:extLst>
          </p:cNvPr>
          <p:cNvSpPr/>
          <p:nvPr/>
        </p:nvSpPr>
        <p:spPr>
          <a:xfrm>
            <a:off x="5831770" y="242980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675FDB00-3688-0244-89FB-D1EF8C567A69}"/>
              </a:ext>
            </a:extLst>
          </p:cNvPr>
          <p:cNvSpPr/>
          <p:nvPr/>
        </p:nvSpPr>
        <p:spPr>
          <a:xfrm>
            <a:off x="3735484" y="2504239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4FD4790C-FCD2-8E46-A79A-0D06D5B93CD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170322E-293E-F143-A521-FF89FD076BCD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718E518-D466-3040-826E-BFE95448E283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0C3AF8F-7844-1A49-9831-DF0583BE1887}"/>
                </a:ext>
              </a:extLst>
            </p:cNvPr>
            <p:cNvCxnSpPr>
              <a:cxnSpLocks/>
              <a:stCxn id="368" idx="5"/>
              <a:endCxn id="369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14A3EB77-2A07-334A-B543-F62C71BFC76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603BEC5-0074-1041-B860-B8A9C418ED90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EC49913-5DDA-7E45-9B81-BD9FB9A10A8A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8F6A74E9-BB33-A34E-9C83-F357430C9D45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27928D3-1221-C140-BC0E-BA00E3855E69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358B5B0-7BE3-2147-BF17-C41C57B5F634}"/>
                </a:ext>
              </a:extLst>
            </p:cNvPr>
            <p:cNvCxnSpPr>
              <a:cxnSpLocks/>
              <a:stCxn id="383" idx="2"/>
              <a:endCxn id="374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1353B55-8C29-CE40-9BB1-4CCA7699ABB1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7C91102E-DCEE-DB4B-B9F8-C5B7B5572A7A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85" name="Oval 384">
            <a:extLst>
              <a:ext uri="{FF2B5EF4-FFF2-40B4-BE49-F238E27FC236}">
                <a16:creationId xmlns:a16="http://schemas.microsoft.com/office/drawing/2014/main" id="{91C3DA9C-68A2-9B48-8A73-289EB63607AE}"/>
              </a:ext>
            </a:extLst>
          </p:cNvPr>
          <p:cNvSpPr/>
          <p:nvPr/>
        </p:nvSpPr>
        <p:spPr>
          <a:xfrm>
            <a:off x="11376286" y="610786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3C0F909-7426-AA45-BC8B-BC27500053F0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B7A54EA2-603B-3843-839C-C91E0A8CAB7C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EC6E7280-FCB7-154C-8FD5-E70A37DF5519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E95304C-99D2-E14A-8A55-49018DA185CA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FD133B25-021B-BE43-BC18-5C8B34485B58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413CB6C-5662-A04E-98B7-04BFF1B37D19}"/>
                </a:ext>
              </a:extLst>
            </p:cNvPr>
            <p:cNvCxnSpPr>
              <a:cxnSpLocks/>
              <a:stCxn id="401" idx="5"/>
              <a:endCxn id="403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3A00584-8BEC-7C49-93E7-701195060103}"/>
                </a:ext>
              </a:extLst>
            </p:cNvPr>
            <p:cNvCxnSpPr>
              <a:cxnSpLocks/>
              <a:stCxn id="402" idx="6"/>
              <a:endCxn id="403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BA1815E-2C8B-4B4F-91E0-3C2973BBB2B3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48E567FA-6405-704C-AB0A-5B7EE0B2E30B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B66AA3CA-AC14-594D-9391-07D8231A2494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07" name="Title 2">
            <a:extLst>
              <a:ext uri="{FF2B5EF4-FFF2-40B4-BE49-F238E27FC236}">
                <a16:creationId xmlns:a16="http://schemas.microsoft.com/office/drawing/2014/main" id="{9511EF5D-4AFD-9B48-8B6B-5FB3C6A647EC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409" name="Line 27">
            <a:extLst>
              <a:ext uri="{FF2B5EF4-FFF2-40B4-BE49-F238E27FC236}">
                <a16:creationId xmlns:a16="http://schemas.microsoft.com/office/drawing/2014/main" id="{B39E463D-A1AD-934C-AA0C-3F99BAEC6A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</p:spTree>
    <p:extLst>
      <p:ext uri="{BB962C8B-B14F-4D97-AF65-F5344CB8AC3E}">
        <p14:creationId xmlns:p14="http://schemas.microsoft.com/office/powerpoint/2010/main" val="12507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360" grpId="0"/>
      <p:bldP spid="362" grpId="0" animBg="1"/>
      <p:bldP spid="363" grpId="0" animBg="1"/>
      <p:bldP spid="385" grpId="0" animBg="1"/>
      <p:bldP spid="40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FD87-1808-E04D-9001-C3FF923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 Better Idea…	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Node expansion based on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 </a:t>
            </a:r>
            <a:r>
              <a:rPr lang="en-US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which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includes distance to the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General approach of informed 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Best-first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: node selected for expansion </a:t>
            </a:r>
            <a:b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based on an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i="1" dirty="0">
                <a:ea typeface="Open Sans" panose="020B0606030504020204" pitchFamily="34" charset="0"/>
                <a:cs typeface="Open Sans" panose="020B0606030504020204" pitchFamily="34" charset="0"/>
              </a:rPr>
              <a:t>estimate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of distance to goal </a:t>
            </a:r>
            <a:r>
              <a:rPr lang="en-US" b="1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(new idea!) </a:t>
            </a:r>
            <a:endParaRPr lang="en-US" dirty="0">
              <a:solidFill>
                <a:srgbClr val="C0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Implementation: Sort frontier queue by this new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Special cases: 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greedy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A* search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5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4946-C8D8-BF4B-8CB9-722627E2A7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Simple, useful estimate heuristic: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>
                <a:ea typeface="Open Sans"/>
                <a:cs typeface="Open Sans"/>
                <a:sym typeface="Open Sans"/>
              </a:rPr>
              <a:t>straight-line distances</a:t>
            </a:r>
            <a:endParaRPr lang="en-US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0FFBE6A1-4ADC-0D4F-90AF-5AEEE0AEDD80}"/>
              </a:ext>
            </a:extLst>
          </p:cNvPr>
          <p:cNvGrpSpPr>
            <a:grpSpLocks/>
          </p:cNvGrpSpPr>
          <p:nvPr/>
        </p:nvGrpSpPr>
        <p:grpSpPr bwMode="auto">
          <a:xfrm>
            <a:off x="-89781" y="1454969"/>
            <a:ext cx="12281782" cy="5403032"/>
            <a:chOff x="336" y="144"/>
            <a:chExt cx="4944" cy="2688"/>
          </a:xfrm>
        </p:grpSpPr>
        <p:pic>
          <p:nvPicPr>
            <p:cNvPr id="9" name="Picture 2" descr="graph1Martha">
              <a:extLst>
                <a:ext uri="{FF2B5EF4-FFF2-40B4-BE49-F238E27FC236}">
                  <a16:creationId xmlns:a16="http://schemas.microsoft.com/office/drawing/2014/main" id="{8A0AE4A9-465D-E64E-9E68-8757EC83D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DF76E2E5-38F7-CA4E-BBA7-D0EB0796A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816"/>
              <a:ext cx="240" cy="15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eaLnBrk="1" hangingPunct="1"/>
              <a:r>
                <a:rPr lang="en-US" sz="1100" dirty="0">
                  <a:solidFill>
                    <a:schemeClr val="accent2"/>
                  </a:solidFill>
                </a:rPr>
                <a:t>Arad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328ECE38-F4FF-354B-9F56-FD2DCD25C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56" y="1106"/>
              <a:ext cx="3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/>
            <a:p>
              <a:pPr algn="r" eaLnBrk="1" hangingPunct="1">
                <a:spcBef>
                  <a:spcPct val="50000"/>
                </a:spcBef>
              </a:pPr>
              <a:r>
                <a:rPr lang="en-US" sz="900" dirty="0">
                  <a:solidFill>
                    <a:schemeClr val="accent2"/>
                  </a:solidFill>
                </a:rPr>
                <a:t>118</a:t>
              </a: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7875027D-74A7-4E47-BDF3-5F476FA74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768"/>
              <a:ext cx="672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96CDFE86-C54B-594D-8ACC-0DAFCBD3F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6" descr="Marthachart">
            <a:extLst>
              <a:ext uri="{FF2B5EF4-FFF2-40B4-BE49-F238E27FC236}">
                <a16:creationId xmlns:a16="http://schemas.microsoft.com/office/drawing/2014/main" id="{1E0F3979-B58C-EA46-B6B2-E73C9D17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842369" y="745730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857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CAE5DB1-DF9F-3758-020B-D7AC703C5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81537"/>
              </p:ext>
            </p:extLst>
          </p:nvPr>
        </p:nvGraphicFramePr>
        <p:xfrm>
          <a:off x="7805000" y="98804"/>
          <a:ext cx="4166613" cy="32446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21118">
                  <a:extLst>
                    <a:ext uri="{9D8B030D-6E8A-4147-A177-3AD203B41FA5}">
                      <a16:colId xmlns:a16="http://schemas.microsoft.com/office/drawing/2014/main" val="1802083213"/>
                    </a:ext>
                  </a:extLst>
                </a:gridCol>
                <a:gridCol w="560705">
                  <a:extLst>
                    <a:ext uri="{9D8B030D-6E8A-4147-A177-3AD203B41FA5}">
                      <a16:colId xmlns:a16="http://schemas.microsoft.com/office/drawing/2014/main" val="3586278415"/>
                    </a:ext>
                  </a:extLst>
                </a:gridCol>
                <a:gridCol w="216218">
                  <a:extLst>
                    <a:ext uri="{9D8B030D-6E8A-4147-A177-3AD203B41FA5}">
                      <a16:colId xmlns:a16="http://schemas.microsoft.com/office/drawing/2014/main" val="2918379652"/>
                    </a:ext>
                  </a:extLst>
                </a:gridCol>
                <a:gridCol w="1490980">
                  <a:extLst>
                    <a:ext uri="{9D8B030D-6E8A-4147-A177-3AD203B41FA5}">
                      <a16:colId xmlns:a16="http://schemas.microsoft.com/office/drawing/2014/main" val="2514102089"/>
                    </a:ext>
                  </a:extLst>
                </a:gridCol>
                <a:gridCol w="577592">
                  <a:extLst>
                    <a:ext uri="{9D8B030D-6E8A-4147-A177-3AD203B41FA5}">
                      <a16:colId xmlns:a16="http://schemas.microsoft.com/office/drawing/2014/main" val="2324027043"/>
                    </a:ext>
                  </a:extLst>
                </a:gridCol>
              </a:tblGrid>
              <a:tr h="36428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Alderaan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366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Mandalore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241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47887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Kessel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Polis Massa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234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924349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Zygerria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160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Onderon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380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3476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Dagobah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242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Naboo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100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459266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Fondor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161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Ryloth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193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488566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Endor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176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Starkiller</a:t>
                      </a:r>
                      <a:r>
                        <a:rPr lang="en-US" sz="1500" b="0" baseline="0" dirty="0"/>
                        <a:t> Base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253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4650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Geonosis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77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Tatooine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329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949109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Hoth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151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Bespin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80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0001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Iridonia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226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Vandor-1</a:t>
                      </a:r>
                      <a:endParaRPr lang="en-US" sz="1500" baseline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199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4750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Lotho</a:t>
                      </a:r>
                      <a:r>
                        <a:rPr lang="en-US" sz="1500" b="0" baseline="0" dirty="0"/>
                        <a:t> Minor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Coruscant</a:t>
                      </a:r>
                      <a:endParaRPr lang="en-US" sz="15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374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939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E36553-B262-DC05-E64E-E9443FA8BBF4}"/>
              </a:ext>
            </a:extLst>
          </p:cNvPr>
          <p:cNvSpPr txBox="1"/>
          <p:nvPr/>
        </p:nvSpPr>
        <p:spPr>
          <a:xfrm>
            <a:off x="3768334" y="200632"/>
            <a:ext cx="39307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Helvetica Neue" panose="02000503000000020004" pitchFamily="2" charset="0"/>
              </a:rPr>
              <a:t>Simple, useful estimate heuristic: straight-line distances</a:t>
            </a:r>
            <a:endParaRPr lang="en-US" sz="25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31C57-1292-8671-B5C9-15378B4850BA}"/>
              </a:ext>
            </a:extLst>
          </p:cNvPr>
          <p:cNvSpPr/>
          <p:nvPr/>
        </p:nvSpPr>
        <p:spPr>
          <a:xfrm>
            <a:off x="78284" y="1693339"/>
            <a:ext cx="2395556" cy="7712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CE13C5-F93B-C243-2F00-542B7984FAE9}"/>
              </a:ext>
            </a:extLst>
          </p:cNvPr>
          <p:cNvSpPr/>
          <p:nvPr/>
        </p:nvSpPr>
        <p:spPr>
          <a:xfrm>
            <a:off x="6832231" y="5123767"/>
            <a:ext cx="2395556" cy="7712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6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0CF6-A0B7-FF41-925E-D6292937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/>
              <a:t>Heuristic (estimate) functions</a:t>
            </a:r>
            <a:endParaRPr lang="en-US" dirty="0"/>
          </a:p>
        </p:txBody>
      </p:sp>
      <p:pic>
        <p:nvPicPr>
          <p:cNvPr id="7" name="Picture 2" descr="http://hyperbolegames.com/files/2014/10/eureka_1_.gif">
            <a:extLst>
              <a:ext uri="{FF2B5EF4-FFF2-40B4-BE49-F238E27FC236}">
                <a16:creationId xmlns:a16="http://schemas.microsoft.com/office/drawing/2014/main" id="{FD7B720B-9B3E-C945-9A9B-A29729FD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391512"/>
            <a:ext cx="5181600" cy="40749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Google Shape;73;g92b3bf485b_0_0"/>
          <p:cNvSpPr txBox="1">
            <a:spLocks noGrp="1"/>
          </p:cNvSpPr>
          <p:nvPr>
            <p:ph sz="half" idx="2"/>
          </p:nvPr>
        </p:nvSpPr>
        <p:spPr>
          <a:xfrm>
            <a:off x="6172200" y="1431093"/>
            <a:ext cx="5181600" cy="5039786"/>
          </a:xfrm>
        </p:spPr>
        <p:txBody>
          <a:bodyPr spcFirstLastPara="1" lIns="91425" tIns="45700" rIns="91425" bIns="45700" anchorCtr="0">
            <a:no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b="1" dirty="0"/>
              <a:t>[dictionary]</a:t>
            </a:r>
            <a:r>
              <a:rPr lang="en-US" b="1" i="1" dirty="0"/>
              <a:t>“A rule of thumb, simplification, or educated  guess that reduces or limits the search for solutions in  domains that are difficult and poorly understood.”</a:t>
            </a:r>
          </a:p>
          <a:p>
            <a:pPr marL="228600" indent="0">
              <a:spcBef>
                <a:spcPts val="0"/>
              </a:spcBef>
              <a:buNone/>
            </a:pPr>
            <a:endParaRPr lang="en-US" b="1" i="1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knowledge </a:t>
            </a:r>
            <a:r>
              <a:rPr lang="en-US" altLang="en-US" dirty="0"/>
              <a:t>is useful, but not necessarily correct.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algorithms</a:t>
            </a:r>
            <a:r>
              <a:rPr lang="en-US" altLang="en-US" dirty="0"/>
              <a:t> use heuristic knowledge to solve a problem.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dirty="0"/>
              <a:t>A </a:t>
            </a:r>
            <a:r>
              <a:rPr lang="en-US" altLang="en-US" i="1" dirty="0"/>
              <a:t>heuristic function</a:t>
            </a:r>
            <a:r>
              <a:rPr lang="en-US" altLang="en-US" dirty="0"/>
              <a:t> </a:t>
            </a:r>
            <a:r>
              <a:rPr lang="en-US" altLang="en-US" i="1" dirty="0"/>
              <a:t>h(n) </a:t>
            </a:r>
            <a:r>
              <a:rPr lang="en-US" altLang="en-US" dirty="0"/>
              <a:t>takes a state </a:t>
            </a:r>
            <a:r>
              <a:rPr lang="en-US" altLang="en-US" i="1" dirty="0"/>
              <a:t>n </a:t>
            </a:r>
            <a:r>
              <a:rPr lang="en-US" altLang="en-US" dirty="0"/>
              <a:t>and returns an </a:t>
            </a:r>
            <a:r>
              <a:rPr lang="en-US" altLang="en-US" i="1" dirty="0"/>
              <a:t>estimate</a:t>
            </a:r>
            <a:r>
              <a:rPr lang="en-US" altLang="en-US" dirty="0"/>
              <a:t> of the distance from </a:t>
            </a:r>
            <a:r>
              <a:rPr lang="en-US" altLang="en-US" i="1" dirty="0"/>
              <a:t>n </a:t>
            </a:r>
            <a:r>
              <a:rPr lang="en-US" altLang="en-US" dirty="0"/>
              <a:t>to the goal.</a:t>
            </a:r>
          </a:p>
          <a:p>
            <a:pPr marL="228600" indent="0">
              <a:spcBef>
                <a:spcPts val="0"/>
              </a:spcBef>
              <a:buNone/>
            </a:pPr>
            <a:endParaRPr lang="en-US" altLang="en-US" i="1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3D040-40D7-A549-9492-49A2BF8335BA}"/>
              </a:ext>
            </a:extLst>
          </p:cNvPr>
          <p:cNvSpPr/>
          <p:nvPr/>
        </p:nvSpPr>
        <p:spPr>
          <a:xfrm>
            <a:off x="1648764" y="5612346"/>
            <a:ext cx="3560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altLang="en-US" sz="2000" i="1" dirty="0" err="1"/>
              <a:t>Heureka</a:t>
            </a:r>
            <a:r>
              <a:rPr lang="en-US" altLang="en-US" sz="2000" i="1" dirty="0"/>
              <a:t>!  ---Archimedes</a:t>
            </a:r>
          </a:p>
          <a:p>
            <a:pPr marL="22860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732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A7A3-0AB1-6745-A1A5-61855C29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First attempt at integrating heuristic knowledge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00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2B03-1B39-2C47-B484-3A344A00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Best-first search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idea: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select node for expansion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with minimal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is some function that includes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heuristic h(n)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of the remaining distance to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Implement using priority queue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Exactly UCS with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replacing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g(n)</a:t>
            </a:r>
            <a:endParaRPr lang="en-US" b="1" i="1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9636-89EB-C544-AA13-B8D46D75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search: </a:t>
            </a:r>
            <a:r>
              <a:rPr lang="en-US" i="1" dirty="0">
                <a:solidFill>
                  <a:schemeClr val="accent5"/>
                </a:solidFill>
                <a:ea typeface="Open Sans"/>
                <a:cs typeface="Open Sans"/>
                <a:sym typeface="Open Sans"/>
              </a:rPr>
              <a:t>f(n) = 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Expands the node that </a:t>
            </a:r>
            <a:r>
              <a:rPr lang="en-US" i="1" dirty="0">
                <a:solidFill>
                  <a:schemeClr val="accent2"/>
                </a:solidFill>
              </a:rPr>
              <a:t>is estimated </a:t>
            </a:r>
            <a:r>
              <a:rPr lang="en-US" dirty="0"/>
              <a:t>to be closest to goal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Completely ignores </a:t>
            </a:r>
            <a:r>
              <a:rPr lang="en-US" i="1" dirty="0">
                <a:solidFill>
                  <a:schemeClr val="accent2"/>
                </a:solidFill>
              </a:rPr>
              <a:t>g(n): </a:t>
            </a:r>
            <a:r>
              <a:rPr lang="en-US" dirty="0"/>
              <a:t>the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cost to get to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our Romanian map, </a:t>
            </a:r>
            <a:r>
              <a:rPr lang="en-US" i="1" dirty="0"/>
              <a:t>h(n) = </a:t>
            </a:r>
            <a:r>
              <a:rPr lang="en-US" i="1" dirty="0" err="1"/>
              <a:t>h</a:t>
            </a:r>
            <a:r>
              <a:rPr lang="en-US" i="1" baseline="-25000" dirty="0" err="1"/>
              <a:t>SLD</a:t>
            </a:r>
            <a:r>
              <a:rPr lang="en-US" i="1" dirty="0"/>
              <a:t>(n)</a:t>
            </a:r>
            <a:r>
              <a:rPr lang="en-US" dirty="0"/>
              <a:t> = straight-line distance from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  <a:r>
              <a:rPr lang="en-US" dirty="0"/>
              <a:t> to Bucharest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a grid, the heuristic distance can be calculated using the “Manhattan distance”: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124E5-6B07-2E4F-9648-9D2F637D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10" y="3536731"/>
            <a:ext cx="5638800" cy="11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E450E-B1D2-BD45-8E75-05F3D499A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25" y="986523"/>
            <a:ext cx="6178444" cy="5377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651D3-5BD6-EC4A-9A8C-DF1FC05D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best-first search 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CF36-7AD7-834B-8721-ED74C3D24499}"/>
              </a:ext>
            </a:extLst>
          </p:cNvPr>
          <p:cNvSpPr/>
          <p:nvPr/>
        </p:nvSpPr>
        <p:spPr>
          <a:xfrm>
            <a:off x="6597650" y="494228"/>
            <a:ext cx="2781300" cy="13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Code from Amit Patel of Red Blob Games</a:t>
            </a:r>
          </a:p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</p:txBody>
      </p:sp>
      <p:sp>
        <p:nvSpPr>
          <p:cNvPr id="6" name="Google Shape;295;p20">
            <a:extLst>
              <a:ext uri="{FF2B5EF4-FFF2-40B4-BE49-F238E27FC236}">
                <a16:creationId xmlns:a16="http://schemas.microsoft.com/office/drawing/2014/main" id="{8252A41C-6551-0503-FE18-FF1F9A5AA3C4}"/>
              </a:ext>
            </a:extLst>
          </p:cNvPr>
          <p:cNvSpPr/>
          <p:nvPr/>
        </p:nvSpPr>
        <p:spPr>
          <a:xfrm>
            <a:off x="6651812" y="2592888"/>
            <a:ext cx="4156363" cy="955765"/>
          </a:xfrm>
          <a:prstGeom prst="wedgeRoundRectCallout">
            <a:avLst>
              <a:gd name="adj1" fmla="val 1514"/>
              <a:gd name="adj2" fmla="val 189695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not the solution to the HW assignment.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0097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E868-F280-234B-8DE1-B70B7C1B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">
            <a:hlinkClick r:id="" action="ppaction://media"/>
            <a:extLst>
              <a:ext uri="{FF2B5EF4-FFF2-40B4-BE49-F238E27FC236}">
                <a16:creationId xmlns:a16="http://schemas.microsoft.com/office/drawing/2014/main" id="{2A35E65A-1521-D348-8ACB-3566B347A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779" y="1137177"/>
            <a:ext cx="7772400" cy="39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A70D34-B3AD-554A-94F0-9623A2E9031F}"/>
              </a:ext>
            </a:extLst>
          </p:cNvPr>
          <p:cNvSpPr/>
          <p:nvPr/>
        </p:nvSpPr>
        <p:spPr>
          <a:xfrm>
            <a:off x="399673" y="5558375"/>
            <a:ext cx="11204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06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FC54-A98A-8044-A3AD-0B449C9F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Useful Concepts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State space</a:t>
            </a:r>
            <a:r>
              <a:rPr lang="en-US" altLang="en-US" dirty="0"/>
              <a:t>: the set of all states reachable from the initial state by </a:t>
            </a:r>
            <a:r>
              <a:rPr lang="en-US" altLang="en-US" i="1" dirty="0"/>
              <a:t>any</a:t>
            </a:r>
            <a:r>
              <a:rPr lang="en-US" altLang="en-US" dirty="0"/>
              <a:t> sequence of actions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When several operators can apply to each state, this gets large very quickly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Might be a proper subset of the set of configurations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Path</a:t>
            </a:r>
            <a:r>
              <a:rPr lang="en-US" altLang="en-US" dirty="0"/>
              <a:t>: a sequence of actions leading from one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to another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</a:t>
            </a:r>
            <a:endParaRPr lang="en-US" alt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Frontier: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those states that are available for  </a:t>
            </a:r>
            <a:r>
              <a:rPr lang="en-US" altLang="en-US" i="1" dirty="0">
                <a:solidFill>
                  <a:schemeClr val="accent2"/>
                </a:solidFill>
              </a:rPr>
              <a:t>expanding</a:t>
            </a:r>
            <a:r>
              <a:rPr lang="en-US" altLang="en-US" dirty="0"/>
              <a:t> (for applying legal actions to)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Solution</a:t>
            </a:r>
            <a:r>
              <a:rPr lang="en-US" altLang="en-US" dirty="0"/>
              <a:t>: a path from the initial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to a state </a:t>
            </a:r>
            <a:r>
              <a:rPr lang="en-US" altLang="en-US" i="1" dirty="0"/>
              <a:t>s</a:t>
            </a:r>
            <a:r>
              <a:rPr lang="en-US" altLang="en-US" i="1" baseline="-25000" dirty="0"/>
              <a:t>g</a:t>
            </a:r>
            <a:r>
              <a:rPr lang="en-US" altLang="en-US" dirty="0"/>
              <a:t> that satisfies the goal test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967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519958" y="3566669"/>
            <a:ext cx="1733448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302479" y="3570954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646976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786399" y="45201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Alderon</a:t>
            </a:r>
            <a:r>
              <a:rPr lang="en-US" b="1" dirty="0">
                <a:solidFill>
                  <a:schemeClr val="accent2"/>
                </a:solidFill>
              </a:rPr>
              <a:t>  266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</a:p>
        </p:txBody>
      </p:sp>
      <p:graphicFrame>
        <p:nvGraphicFramePr>
          <p:cNvPr id="178" name="Table 2">
            <a:extLst>
              <a:ext uri="{FF2B5EF4-FFF2-40B4-BE49-F238E27FC236}">
                <a16:creationId xmlns:a16="http://schemas.microsoft.com/office/drawing/2014/main" id="{C65CBC0A-CB54-99D5-D284-B0F07278A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1056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1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37006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4876429" y="45201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Alderon</a:t>
            </a:r>
            <a:r>
              <a:rPr lang="en-US" b="1" dirty="0">
                <a:solidFill>
                  <a:schemeClr val="accent2"/>
                </a:solidFill>
              </a:rPr>
              <a:t>  266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8B0E0C09-05CC-2831-23BE-BF885460B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04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1260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4880682" y="4520150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80681" y="4865102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80681" y="5210053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02D39326-8676-CC70-715C-2C0909D63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03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456891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491386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283194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562814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AD988-B8A6-3FCF-ACE3-0F995E3FA1A3}"/>
              </a:ext>
            </a:extLst>
          </p:cNvPr>
          <p:cNvSpPr txBox="1"/>
          <p:nvPr/>
        </p:nvSpPr>
        <p:spPr>
          <a:xfrm>
            <a:off x="4843659" y="599130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Endor		176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6330084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DBE4EDE8-98B1-5994-D7DC-CF231399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23145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8939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57023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23277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AD988-B8A6-3FCF-ACE3-0F995E3FA1A3}"/>
              </a:ext>
            </a:extLst>
          </p:cNvPr>
          <p:cNvSpPr txBox="1"/>
          <p:nvPr/>
        </p:nvSpPr>
        <p:spPr>
          <a:xfrm>
            <a:off x="4843659" y="452334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Endor		176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486211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5C93351A-1B38-8098-C3EF-DE67B10DC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03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48391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50173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17797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584051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446985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54597" y="6207457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62B4F-D744-4812-10BF-F5244F9DAA0A}"/>
              </a:ext>
            </a:extLst>
          </p:cNvPr>
          <p:cNvSpPr txBox="1"/>
          <p:nvPr/>
        </p:nvSpPr>
        <p:spPr>
          <a:xfrm>
            <a:off x="4854597" y="654623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Kessel		0  </a:t>
            </a:r>
          </a:p>
        </p:txBody>
      </p: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242C1ACD-9B08-D75F-5243-9274DF55E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9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58327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624581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92205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58459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30935" y="489657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42766" y="5231053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62B4F-D744-4812-10BF-F5244F9DAA0A}"/>
              </a:ext>
            </a:extLst>
          </p:cNvPr>
          <p:cNvSpPr txBox="1"/>
          <p:nvPr/>
        </p:nvSpPr>
        <p:spPr>
          <a:xfrm>
            <a:off x="4842766" y="4572203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Kessel		0 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A9F02FC1-8FCC-6155-6D1F-82139A937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34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21587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87841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55465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2171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30935" y="452917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42766" y="486364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18134DA3-3540-8515-7DC6-167A35A6E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  <p:sp>
        <p:nvSpPr>
          <p:cNvPr id="25" name="Rectangle 5">
            <a:extLst>
              <a:ext uri="{FF2B5EF4-FFF2-40B4-BE49-F238E27FC236}">
                <a16:creationId xmlns:a16="http://schemas.microsoft.com/office/drawing/2014/main" id="{F3A4CCB7-86FF-9F33-7118-0EB7F06DC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088" y="5072229"/>
            <a:ext cx="34766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endParaRPr lang="en-US" sz="1400" b="1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None/>
            </a:pPr>
            <a:r>
              <a:rPr lang="en-US" sz="2800" b="1" dirty="0">
                <a:solidFill>
                  <a:srgbClr val="CC00CC"/>
                </a:solidFill>
                <a:latin typeface="Arial" charset="0"/>
              </a:rPr>
              <a:t>Goal reached !!</a:t>
            </a:r>
            <a:r>
              <a:rPr lang="en-US" sz="1600" b="1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25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>
            <a:extLst>
              <a:ext uri="{FF2B5EF4-FFF2-40B4-BE49-F238E27FC236}">
                <a16:creationId xmlns:a16="http://schemas.microsoft.com/office/drawing/2014/main" id="{24445EE9-4473-B211-234F-8B4E0D41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59" y="2399493"/>
            <a:ext cx="7772400" cy="4519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78DAE-0A7A-EE49-A770-1FB43F6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xfrm>
            <a:off x="399673" y="894591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b="1" i="1" u="sng" dirty="0">
                <a:solidFill>
                  <a:schemeClr val="accent2"/>
                </a:solidFill>
              </a:rPr>
              <a:t>Optimal?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</a:rPr>
              <a:t>	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No!</a:t>
            </a:r>
          </a:p>
          <a:p>
            <a:pPr lvl="2"/>
            <a:r>
              <a:rPr lang="en-US" dirty="0"/>
              <a:t>Found: </a:t>
            </a:r>
            <a:r>
              <a:rPr lang="en-US" i="1" dirty="0" err="1">
                <a:solidFill>
                  <a:schemeClr val="accent2"/>
                </a:solidFill>
              </a:rPr>
              <a:t>Alderaan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Starkiller</a:t>
            </a:r>
            <a:r>
              <a:rPr lang="en-US" i="1" dirty="0">
                <a:solidFill>
                  <a:schemeClr val="accent2"/>
                </a:solidFill>
              </a:rPr>
              <a:t> Base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Endor Kessel </a:t>
            </a:r>
            <a:r>
              <a:rPr lang="en-US" b="1" i="1" dirty="0">
                <a:solidFill>
                  <a:schemeClr val="accent2"/>
                </a:solidFill>
                <a:sym typeface="Wingdings" pitchFamily="2" charset="2"/>
              </a:rPr>
              <a:t>(450km) </a:t>
            </a:r>
          </a:p>
          <a:p>
            <a:pPr lvl="2"/>
            <a:r>
              <a:rPr lang="en-US" dirty="0">
                <a:sym typeface="Wingdings" pitchFamily="2" charset="2"/>
              </a:rPr>
              <a:t>Shorter: </a:t>
            </a:r>
            <a:r>
              <a:rPr lang="en-US" i="1" dirty="0" err="1">
                <a:solidFill>
                  <a:schemeClr val="accent2"/>
                </a:solidFill>
              </a:rPr>
              <a:t>Alderaan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Starkiller</a:t>
            </a:r>
            <a:r>
              <a:rPr lang="en-US" i="1" dirty="0">
                <a:solidFill>
                  <a:schemeClr val="accent2"/>
                </a:solidFill>
              </a:rPr>
              <a:t> Base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Ryloth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 Naboo Kessel </a:t>
            </a:r>
            <a:r>
              <a:rPr lang="en-US" b="1" i="1" dirty="0">
                <a:solidFill>
                  <a:schemeClr val="accent2"/>
                </a:solidFill>
                <a:sym typeface="Wingdings" pitchFamily="2" charset="2"/>
              </a:rPr>
              <a:t>(418km)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26B7248-A730-781B-C6E5-B1509E736D4C}"/>
              </a:ext>
            </a:extLst>
          </p:cNvPr>
          <p:cNvSpPr/>
          <p:nvPr/>
        </p:nvSpPr>
        <p:spPr>
          <a:xfrm>
            <a:off x="2133600" y="3381315"/>
            <a:ext cx="1643746" cy="52920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A5E88A3-C5C4-BEE7-B749-8B4D32E60CD8}"/>
              </a:ext>
            </a:extLst>
          </p:cNvPr>
          <p:cNvSpPr/>
          <p:nvPr/>
        </p:nvSpPr>
        <p:spPr>
          <a:xfrm>
            <a:off x="6634265" y="5649517"/>
            <a:ext cx="1577170" cy="58175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46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88ED-B191-3E40-9824-414CDDD6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-2">
            <a:hlinkClick r:id="" action="ppaction://media"/>
            <a:extLst>
              <a:ext uri="{FF2B5EF4-FFF2-40B4-BE49-F238E27FC236}">
                <a16:creationId xmlns:a16="http://schemas.microsoft.com/office/drawing/2014/main" id="{7156490C-B096-0640-866A-770E16CE1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568450"/>
            <a:ext cx="77724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802E9-127A-EC44-9B04-837C8A1325C7}"/>
              </a:ext>
            </a:extLst>
          </p:cNvPr>
          <p:cNvSpPr/>
          <p:nvPr/>
        </p:nvSpPr>
        <p:spPr>
          <a:xfrm>
            <a:off x="380999" y="5634334"/>
            <a:ext cx="1122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05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768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E2D40-5E81-F220-1E9B-7E0944BE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59" y="2399493"/>
            <a:ext cx="7772400" cy="4519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DC26B17-D558-2149-9E8C-8CA8C14F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Complete?</a:t>
            </a:r>
          </a:p>
          <a:p>
            <a:pPr lvl="1"/>
            <a:r>
              <a:rPr lang="en-US" dirty="0"/>
              <a:t>No – can get stuck in loops, 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Iridonia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Polis Massa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Iridonia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Polis Massa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8D83EA-64FC-5049-9E12-109E7EF3AE38}"/>
              </a:ext>
            </a:extLst>
          </p:cNvPr>
          <p:cNvSpPr txBox="1"/>
          <p:nvPr/>
        </p:nvSpPr>
        <p:spPr>
          <a:xfrm>
            <a:off x="8686800" y="80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4A3DDB-3B3A-3B45-0FF0-927042503570}"/>
              </a:ext>
            </a:extLst>
          </p:cNvPr>
          <p:cNvSpPr/>
          <p:nvPr/>
        </p:nvSpPr>
        <p:spPr>
          <a:xfrm>
            <a:off x="6900530" y="2721936"/>
            <a:ext cx="1342490" cy="765544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094412-0D1C-4128-28C5-7A4024134218}"/>
              </a:ext>
            </a:extLst>
          </p:cNvPr>
          <p:cNvSpPr/>
          <p:nvPr/>
        </p:nvSpPr>
        <p:spPr>
          <a:xfrm>
            <a:off x="5777401" y="3589532"/>
            <a:ext cx="974273" cy="7655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0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3468C-729D-3449-A38F-D4E1D94A7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2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Best-known form of best-first search.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Key Idea: avoid expanding paths that are already expensive, but expand most promising first.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Simple idea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f(n)=g(n) + h(n)</a:t>
            </a:r>
            <a:endParaRPr lang="en-US" i="1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g(n)</a:t>
            </a:r>
            <a:r>
              <a:rPr lang="en-US" dirty="0">
                <a:latin typeface="+mn-lt"/>
              </a:rPr>
              <a:t> the actual cost (so far)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reach </a:t>
            </a:r>
            <a:r>
              <a:rPr lang="en-US" dirty="0">
                <a:latin typeface="+mn-lt"/>
              </a:rPr>
              <a:t>the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h(n)</a:t>
            </a:r>
            <a:r>
              <a:rPr lang="en-US" dirty="0">
                <a:latin typeface="+mn-lt"/>
              </a:rPr>
              <a:t> estimated cost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get from the node to the goal</a:t>
            </a:r>
            <a:endParaRPr lang="en-US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f(n)</a:t>
            </a:r>
            <a:r>
              <a:rPr lang="en-US" dirty="0">
                <a:latin typeface="+mn-lt"/>
              </a:rPr>
              <a:t> estimated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total cost </a:t>
            </a:r>
            <a:r>
              <a:rPr lang="en-US" dirty="0">
                <a:latin typeface="+mn-lt"/>
              </a:rPr>
              <a:t>of path through </a:t>
            </a:r>
            <a:r>
              <a:rPr lang="en-US" i="1" dirty="0">
                <a:latin typeface="+mn-lt"/>
              </a:rPr>
              <a:t>n</a:t>
            </a:r>
            <a:r>
              <a:rPr lang="en-US" dirty="0">
                <a:latin typeface="+mn-lt"/>
              </a:rPr>
              <a:t> to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Implementation: Frontier queue as priority queue by increasing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  (as expected…)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>
              <a:latin typeface="+mn-lt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20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AB3C0-68E8-944E-9976-39F9E7C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Key concept: Admissible heuristics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heuristic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dirty="0"/>
              <a:t> is </a:t>
            </a:r>
            <a:r>
              <a:rPr lang="en-US" i="1" dirty="0">
                <a:solidFill>
                  <a:srgbClr val="FF0000"/>
                </a:solidFill>
              </a:rPr>
              <a:t>admissible</a:t>
            </a:r>
            <a:r>
              <a:rPr lang="en-US" dirty="0"/>
              <a:t> if it </a:t>
            </a:r>
            <a:r>
              <a:rPr lang="en-US" i="1" dirty="0">
                <a:solidFill>
                  <a:schemeClr val="accent2"/>
                </a:solidFill>
              </a:rPr>
              <a:t>never overestimates </a:t>
            </a:r>
            <a:r>
              <a:rPr lang="en-US" dirty="0"/>
              <a:t>the cost to reach the goal; </a:t>
            </a:r>
            <a:br>
              <a:rPr lang="en-US" dirty="0"/>
            </a:br>
            <a:r>
              <a:rPr lang="en-US" dirty="0"/>
              <a:t>i.e. it is </a:t>
            </a:r>
            <a:r>
              <a:rPr lang="en-US" i="1" dirty="0">
                <a:solidFill>
                  <a:schemeClr val="accent2"/>
                </a:solidFill>
              </a:rPr>
              <a:t>optimistic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Formally:</a:t>
            </a:r>
            <a:r>
              <a:rPr lang="en-US" i="1" dirty="0">
                <a:sym typeface="Symbol" pitchFamily="18" charset="2"/>
              </a:rPr>
              <a:t>n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i="1" dirty="0">
                <a:sym typeface="Symbol" pitchFamily="18" charset="2"/>
              </a:rPr>
              <a:t>n</a:t>
            </a:r>
            <a:r>
              <a:rPr lang="en-US" dirty="0">
                <a:sym typeface="Symbol" pitchFamily="18" charset="2"/>
              </a:rPr>
              <a:t> a node</a:t>
            </a:r>
            <a:r>
              <a:rPr lang="en-US" dirty="0"/>
              <a:t>: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</a:t>
            </a:r>
            <a:r>
              <a:rPr lang="en-US" b="1" i="1" dirty="0">
                <a:solidFill>
                  <a:schemeClr val="accent2"/>
                </a:solidFill>
              </a:rPr>
              <a:t> h*(n)	</a:t>
            </a:r>
            <a:r>
              <a:rPr lang="en-US" dirty="0"/>
              <a:t>where </a:t>
            </a:r>
            <a:r>
              <a:rPr lang="en-US" i="1" dirty="0"/>
              <a:t>h*(n)</a:t>
            </a:r>
            <a:r>
              <a:rPr lang="en-US" dirty="0"/>
              <a:t> is the true cost from </a:t>
            </a:r>
            <a:r>
              <a:rPr lang="en-US" i="1" dirty="0"/>
              <a:t>n</a:t>
            </a:r>
            <a:endParaRPr lang="en-US" dirty="0"/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</a:t>
            </a:r>
            <a:r>
              <a:rPr lang="en-US" b="1" i="1" dirty="0">
                <a:solidFill>
                  <a:schemeClr val="accent2"/>
                </a:solidFill>
              </a:rPr>
              <a:t> 0</a:t>
            </a:r>
            <a:r>
              <a:rPr lang="en-US" dirty="0"/>
              <a:t> 	                 so </a:t>
            </a:r>
            <a:r>
              <a:rPr lang="en-US" i="1" dirty="0"/>
              <a:t>h(G)=0</a:t>
            </a:r>
            <a:r>
              <a:rPr lang="en-US" dirty="0"/>
              <a:t> for any goal </a:t>
            </a:r>
            <a:r>
              <a:rPr lang="en-US" i="1" dirty="0"/>
              <a:t>G</a:t>
            </a:r>
            <a:r>
              <a:rPr lang="en-US" dirty="0"/>
              <a:t>.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Example: </a:t>
            </a:r>
            <a:r>
              <a:rPr lang="en-US" b="1" i="1" dirty="0" err="1">
                <a:solidFill>
                  <a:schemeClr val="accent2"/>
                </a:solidFill>
              </a:rPr>
              <a:t>h</a:t>
            </a:r>
            <a:r>
              <a:rPr lang="en-US" b="1" i="1" baseline="-25000" dirty="0" err="1">
                <a:solidFill>
                  <a:schemeClr val="accent2"/>
                </a:solidFill>
              </a:rPr>
              <a:t>SLD</a:t>
            </a:r>
            <a:r>
              <a:rPr lang="en-US" b="1" i="1" dirty="0">
                <a:solidFill>
                  <a:schemeClr val="accent2"/>
                </a:solidFill>
              </a:rPr>
              <a:t>(n)</a:t>
            </a:r>
            <a:r>
              <a:rPr lang="en-US" dirty="0"/>
              <a:t> never overestimates the actual road distance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159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</a:rPr>
              <a:t>Theorem</a:t>
            </a:r>
            <a:r>
              <a:rPr lang="en-US" dirty="0"/>
              <a:t>: If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i="1" dirty="0">
                <a:solidFill>
                  <a:schemeClr val="accent2"/>
                </a:solidFill>
              </a:rPr>
              <a:t>admissible</a:t>
            </a:r>
            <a:r>
              <a:rPr lang="en-US" dirty="0"/>
              <a:t>, A</a:t>
            </a:r>
            <a:r>
              <a:rPr lang="en-US" baseline="30000" dirty="0"/>
              <a:t>*</a:t>
            </a:r>
            <a:r>
              <a:rPr lang="en-US" dirty="0"/>
              <a:t> using Tree Search is </a:t>
            </a:r>
            <a:r>
              <a:rPr lang="en-US" i="1" dirty="0">
                <a:solidFill>
                  <a:schemeClr val="accent2"/>
                </a:solidFill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218971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4FD0-CDD2-6143-BB9E-9772C342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is optimal with admissible heuristic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8098A-2BD3-4345-813E-849215355C3B}"/>
              </a:ext>
            </a:extLst>
          </p:cNvPr>
          <p:cNvSpPr/>
          <p:nvPr/>
        </p:nvSpPr>
        <p:spPr>
          <a:xfrm>
            <a:off x="1030689" y="5213920"/>
            <a:ext cx="10761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www.redblobgames.com</a:t>
            </a:r>
            <a:r>
              <a:rPr lang="en-US" sz="2400" dirty="0">
                <a:hlinkClick r:id="rId3"/>
              </a:rPr>
              <a:t>/pathfinding/a-star/</a:t>
            </a:r>
            <a:r>
              <a:rPr lang="en-US" sz="2400" dirty="0" err="1">
                <a:hlinkClick r:id="rId3"/>
              </a:rPr>
              <a:t>introduction.html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25436-C64F-AD7F-CCD4-A9AB9DC9B313}"/>
              </a:ext>
            </a:extLst>
          </p:cNvPr>
          <p:cNvGrpSpPr/>
          <p:nvPr/>
        </p:nvGrpSpPr>
        <p:grpSpPr>
          <a:xfrm>
            <a:off x="368443" y="1007080"/>
            <a:ext cx="10955714" cy="3948285"/>
            <a:chOff x="368443" y="1007080"/>
            <a:chExt cx="10955714" cy="3948285"/>
          </a:xfrm>
        </p:grpSpPr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0D498BE8-B29D-3543-AC97-8ABEA4953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43" y="1182415"/>
              <a:ext cx="10955714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075554-AEA2-BC08-209C-BCF4F3C863F1}"/>
                </a:ext>
              </a:extLst>
            </p:cNvPr>
            <p:cNvSpPr txBox="1"/>
            <p:nvPr/>
          </p:nvSpPr>
          <p:spPr>
            <a:xfrm>
              <a:off x="838200" y="1007080"/>
              <a:ext cx="26701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Uniform Cost Search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661259-B6CF-E1A1-5700-39121F453F62}"/>
                </a:ext>
              </a:extLst>
            </p:cNvPr>
            <p:cNvSpPr txBox="1"/>
            <p:nvPr/>
          </p:nvSpPr>
          <p:spPr>
            <a:xfrm>
              <a:off x="4351016" y="1007080"/>
              <a:ext cx="29905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Greedy Best-First Search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8C597A-73A4-CB36-F5E2-D84287F36BC9}"/>
                </a:ext>
              </a:extLst>
            </p:cNvPr>
            <p:cNvSpPr txBox="1"/>
            <p:nvPr/>
          </p:nvSpPr>
          <p:spPr>
            <a:xfrm>
              <a:off x="7852408" y="1007080"/>
              <a:ext cx="29905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A*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802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49A1-AA35-1A46-A6FE-75E0B281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Idea: Admissibility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0" name="Google Shape;73;g92b3bf485b_0_0">
            <a:extLst>
              <a:ext uri="{FF2B5EF4-FFF2-40B4-BE49-F238E27FC236}">
                <a16:creationId xmlns:a16="http://schemas.microsoft.com/office/drawing/2014/main" id="{0BDF67A5-726B-E343-85F1-554ADD73A161}"/>
              </a:ext>
            </a:extLst>
          </p:cNvPr>
          <p:cNvSpPr txBox="1">
            <a:spLocks/>
          </p:cNvSpPr>
          <p:nvPr/>
        </p:nvSpPr>
        <p:spPr>
          <a:xfrm>
            <a:off x="1062891" y="4290834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Inadmissible (pessimistic) heuristics break optimality by trapping good plans on the frontier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1492944B-0142-3647-A0E1-D5EDE6DDBDFF}"/>
              </a:ext>
            </a:extLst>
          </p:cNvPr>
          <p:cNvSpPr txBox="1">
            <a:spLocks/>
          </p:cNvSpPr>
          <p:nvPr/>
        </p:nvSpPr>
        <p:spPr>
          <a:xfrm>
            <a:off x="6673876" y="4248792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Admissible (optimistic) heuristics slow down bad plans but never outweigh true costs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AB42C-3EAC-3448-8A86-53043E02B1A9}"/>
              </a:ext>
            </a:extLst>
          </p:cNvPr>
          <p:cNvSpPr txBox="1"/>
          <p:nvPr/>
        </p:nvSpPr>
        <p:spPr bwMode="auto"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rtlCol="0" anchor="ctr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Slide credit: </a:t>
            </a:r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endParaRPr lang="en-US" sz="105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http://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ai.berkeley.edu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3" name="Google Shape;128;p3">
            <a:extLst>
              <a:ext uri="{FF2B5EF4-FFF2-40B4-BE49-F238E27FC236}">
                <a16:creationId xmlns:a16="http://schemas.microsoft.com/office/drawing/2014/main" id="{FBFE48AA-3F56-C823-FE86-69A610A287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804" y="1137177"/>
            <a:ext cx="2546704" cy="305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9;p3">
            <a:extLst>
              <a:ext uri="{FF2B5EF4-FFF2-40B4-BE49-F238E27FC236}">
                <a16:creationId xmlns:a16="http://schemas.microsoft.com/office/drawing/2014/main" id="{7A564A05-4761-8B27-C49B-4DA28C8EA2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20" y="1138026"/>
            <a:ext cx="2159877" cy="304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40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219B48-40E2-2C45-BA2C-0BFEEE7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pitchFamily="34" charset="0"/>
              </a:rPr>
              <a:t>Arad 366</a:t>
            </a:r>
          </a:p>
        </p:txBody>
      </p:sp>
      <p:pic>
        <p:nvPicPr>
          <p:cNvPr id="8" name="Picture 3" descr="astar-progress01c">
            <a:extLst>
              <a:ext uri="{FF2B5EF4-FFF2-40B4-BE49-F238E27FC236}">
                <a16:creationId xmlns:a16="http://schemas.microsoft.com/office/drawing/2014/main" id="{1174D028-FE88-1547-B72F-7261AF92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>
            <a:extLst>
              <a:ext uri="{FF2B5EF4-FFF2-40B4-BE49-F238E27FC236}">
                <a16:creationId xmlns:a16="http://schemas.microsoft.com/office/drawing/2014/main" id="{7E577CA0-7992-E2D9-97CC-B3CE612F5576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3" name="Picture 2" descr="graph1Martha">
              <a:extLst>
                <a:ext uri="{FF2B5EF4-FFF2-40B4-BE49-F238E27FC236}">
                  <a16:creationId xmlns:a16="http://schemas.microsoft.com/office/drawing/2014/main" id="{36F9BEC7-B84F-F852-293A-5C75B0658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2CF3A6F8-C1A3-15F5-9442-1EB1AFDA1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" name="Picture 6" descr="Marthachart">
            <a:extLst>
              <a:ext uri="{FF2B5EF4-FFF2-40B4-BE49-F238E27FC236}">
                <a16:creationId xmlns:a16="http://schemas.microsoft.com/office/drawing/2014/main" id="{85C82DE5-5837-30CD-17B1-950F00123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4384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5435-5DA3-824B-9B5B-F911B770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Sibiu 393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</p:txBody>
      </p:sp>
      <p:pic>
        <p:nvPicPr>
          <p:cNvPr id="11" name="Picture 2" descr="astar-progress02c">
            <a:extLst>
              <a:ext uri="{FF2B5EF4-FFF2-40B4-BE49-F238E27FC236}">
                <a16:creationId xmlns:a16="http://schemas.microsoft.com/office/drawing/2014/main" id="{4E8F6AC9-6868-BF41-AA41-B08B0391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7258863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add the three nodes we found to the Frontier queue.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sort them according to the    </a:t>
            </a:r>
            <a:r>
              <a:rPr lang="en-US" b="1" dirty="0"/>
              <a:t>g()+h()</a:t>
            </a:r>
            <a:r>
              <a:rPr lang="en-US" dirty="0"/>
              <a:t>    calculation.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6012AF3-03FB-A0B0-B0A1-A3F8AF75B378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4" name="Picture 3" descr="graph1Martha">
              <a:extLst>
                <a:ext uri="{FF2B5EF4-FFF2-40B4-BE49-F238E27FC236}">
                  <a16:creationId xmlns:a16="http://schemas.microsoft.com/office/drawing/2014/main" id="{4BC3438A-5441-0C03-EABA-DECE32595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576F23F0-50B0-71EC-DFBA-91CE11F2A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" name="Picture 6" descr="Marthachart">
            <a:extLst>
              <a:ext uri="{FF2B5EF4-FFF2-40B4-BE49-F238E27FC236}">
                <a16:creationId xmlns:a16="http://schemas.microsoft.com/office/drawing/2014/main" id="{0A47C58F-1E30-359D-344E-BFFD90BE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1906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413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Sibiu, we run into Arad again.  Note that we’ve already expanded this node once; but we still add it to the Frontier queue again.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3c">
            <a:extLst>
              <a:ext uri="{FF2B5EF4-FFF2-40B4-BE49-F238E27FC236}">
                <a16:creationId xmlns:a16="http://schemas.microsoft.com/office/drawing/2014/main" id="{52127EFE-A779-F04D-8F5C-55C28D34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6">
            <a:extLst>
              <a:ext uri="{FF2B5EF4-FFF2-40B4-BE49-F238E27FC236}">
                <a16:creationId xmlns:a16="http://schemas.microsoft.com/office/drawing/2014/main" id="{6B5E6FE8-BA8A-D542-A348-6C56E4BE2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63" y="3074275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CD3771B8-0110-BDB9-D650-158FADAC3C41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8" name="Picture 7" descr="graph1Martha">
              <a:extLst>
                <a:ext uri="{FF2B5EF4-FFF2-40B4-BE49-F238E27FC236}">
                  <a16:creationId xmlns:a16="http://schemas.microsoft.com/office/drawing/2014/main" id="{F33ECA36-7ACB-77BD-54DB-F9A39492B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7CF99C5E-5B86-D536-5890-E010C1BFB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" name="Picture 6" descr="Marthachart">
            <a:extLst>
              <a:ext uri="{FF2B5EF4-FFF2-40B4-BE49-F238E27FC236}">
                <a16:creationId xmlns:a16="http://schemas.microsoft.com/office/drawing/2014/main" id="{738601D9-D55F-F985-9D4F-595C5F4D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292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expand </a:t>
            </a:r>
            <a:r>
              <a:rPr lang="en-US" dirty="0" err="1"/>
              <a:t>Rimricu</a:t>
            </a:r>
            <a:r>
              <a:rPr lang="en-US" dirty="0"/>
              <a:t> </a:t>
            </a:r>
            <a:r>
              <a:rPr lang="en-US" dirty="0" err="1"/>
              <a:t>Vicea</a:t>
            </a:r>
            <a:r>
              <a:rPr lang="en-US" dirty="0"/>
              <a:t>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4c">
            <a:extLst>
              <a:ext uri="{FF2B5EF4-FFF2-40B4-BE49-F238E27FC236}">
                <a16:creationId xmlns:a16="http://schemas.microsoft.com/office/drawing/2014/main" id="{838A6DE2-098A-204B-946B-6EACE8D0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9">
            <a:extLst>
              <a:ext uri="{FF2B5EF4-FFF2-40B4-BE49-F238E27FC236}">
                <a16:creationId xmlns:a16="http://schemas.microsoft.com/office/drawing/2014/main" id="{8A959B47-1E49-6BB8-013E-1F95D4B9AC26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4" name="Picture 3" descr="graph1Martha">
              <a:extLst>
                <a:ext uri="{FF2B5EF4-FFF2-40B4-BE49-F238E27FC236}">
                  <a16:creationId xmlns:a16="http://schemas.microsoft.com/office/drawing/2014/main" id="{A8206569-29E5-3B1C-9214-684BC5FA7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4C1C38E0-5336-DCC2-93D3-661E00F63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" name="Picture 6" descr="Marthachart">
            <a:extLst>
              <a:ext uri="{FF2B5EF4-FFF2-40B4-BE49-F238E27FC236}">
                <a16:creationId xmlns:a16="http://schemas.microsoft.com/office/drawing/2014/main" id="{EA280E0F-BBA4-575F-CC96-59C18BB2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634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849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</a:t>
            </a:r>
            <a:r>
              <a:rPr lang="en-US" dirty="0" err="1"/>
              <a:t>Fagaras</a:t>
            </a:r>
            <a:r>
              <a:rPr lang="en-US" dirty="0"/>
              <a:t>, we find Bucharest, but we’re not done.  The algorithm doesn’t end until we “expand” the goal node – it has to be at the top of the Frontier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5c">
            <a:extLst>
              <a:ext uri="{FF2B5EF4-FFF2-40B4-BE49-F238E27FC236}">
                <a16:creationId xmlns:a16="http://schemas.microsoft.com/office/drawing/2014/main" id="{C2F2306B-566D-2047-9CF5-DAD55F54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>
            <a:extLst>
              <a:ext uri="{FF2B5EF4-FFF2-40B4-BE49-F238E27FC236}">
                <a16:creationId xmlns:a16="http://schemas.microsoft.com/office/drawing/2014/main" id="{D8158F61-EB02-84B6-032E-6D72161F0F30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3" name="Picture 2" descr="graph1Martha">
              <a:extLst>
                <a:ext uri="{FF2B5EF4-FFF2-40B4-BE49-F238E27FC236}">
                  <a16:creationId xmlns:a16="http://schemas.microsoft.com/office/drawing/2014/main" id="{F56B13D2-91B1-4421-0C2A-1F8C46823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" name="Oval 7">
              <a:extLst>
                <a:ext uri="{FF2B5EF4-FFF2-40B4-BE49-F238E27FC236}">
                  <a16:creationId xmlns:a16="http://schemas.microsoft.com/office/drawing/2014/main" id="{20F236B1-5A84-1953-9718-364F8DE7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" name="Picture 6" descr="Marthachart">
            <a:extLst>
              <a:ext uri="{FF2B5EF4-FFF2-40B4-BE49-F238E27FC236}">
                <a16:creationId xmlns:a16="http://schemas.microsoft.com/office/drawing/2014/main" id="{A65AE440-76ED-2B59-5116-CB608767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8327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47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Bucharest 418</a:t>
            </a: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607</a:t>
            </a:r>
            <a:endParaRPr lang="en-US" sz="1400" dirty="0">
              <a:solidFill>
                <a:srgbClr val="7030A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Craiova 615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9058572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Note that we just found a better value for Bucharest!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Now we expand this better value for Bucharest since it’s at the top of the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 We’re done and we know the value found is optimal!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6c">
            <a:extLst>
              <a:ext uri="{FF2B5EF4-FFF2-40B4-BE49-F238E27FC236}">
                <a16:creationId xmlns:a16="http://schemas.microsoft.com/office/drawing/2014/main" id="{BD1B6E13-82AD-2046-BF93-AC7FB24A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6" descr="Marthachart">
            <a:extLst>
              <a:ext uri="{FF2B5EF4-FFF2-40B4-BE49-F238E27FC236}">
                <a16:creationId xmlns:a16="http://schemas.microsoft.com/office/drawing/2014/main" id="{70889E3A-C84D-1B0E-4915-C092CF64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3" name="Group 9">
            <a:extLst>
              <a:ext uri="{FF2B5EF4-FFF2-40B4-BE49-F238E27FC236}">
                <a16:creationId xmlns:a16="http://schemas.microsoft.com/office/drawing/2014/main" id="{FDF66886-FE92-B77C-9DBA-E067312C9388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4" name="Picture 3" descr="graph1Martha">
              <a:extLst>
                <a:ext uri="{FF2B5EF4-FFF2-40B4-BE49-F238E27FC236}">
                  <a16:creationId xmlns:a16="http://schemas.microsoft.com/office/drawing/2014/main" id="{E9F6B1F4-A163-C3BA-FF4F-318A91847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5CE84FCF-B8D2-6594-B137-5C602B81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605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FF4-D81D-6649-ABEA-8595E80D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Heuristic functions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 the 8-puzzle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Avg. solution cost is about 22 steps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 good heuristic function can reduce the search process</a:t>
            </a:r>
            <a:endParaRPr lang="en-US" dirty="0"/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endParaRPr lang="en-US" b="1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159DDB2-3855-5F40-9828-10BD822B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589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89C1-2D49-A54A-8E93-0371D84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Example Admissible heuristics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For the 8-puzzle: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= number of out of place tiles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= total Manhattan distance (i.e., # of moves from desired location of each tile)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solidFill>
                  <a:srgbClr val="CC0099"/>
                </a:solidFill>
              </a:rPr>
              <a:t>h</a:t>
            </a:r>
            <a:r>
              <a:rPr lang="en-US" baseline="-25000" dirty="0">
                <a:solidFill>
                  <a:srgbClr val="CC0099"/>
                </a:solidFill>
              </a:rPr>
              <a:t>oop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8</a:t>
            </a:r>
            <a:endParaRPr lang="en-US" dirty="0">
              <a:solidFill>
                <a:srgbClr val="CC0099"/>
              </a:solidFill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 err="1">
                <a:solidFill>
                  <a:srgbClr val="CC0099"/>
                </a:solidFill>
              </a:rPr>
              <a:t>h</a:t>
            </a:r>
            <a:r>
              <a:rPr lang="en-US" baseline="-25000" dirty="0" err="1">
                <a:solidFill>
                  <a:srgbClr val="CC0099"/>
                </a:solidFill>
              </a:rPr>
              <a:t>md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3+1+2+2+2+3+3+2 = 18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E6F36DD-7AE6-4D43-B62E-6F79A744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37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8BAC-2953-D047-AD54-049C63F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Relaxed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problem with fewer restrictions on the actions than the original is called a </a:t>
            </a:r>
            <a:r>
              <a:rPr lang="en-US" i="1" dirty="0">
                <a:solidFill>
                  <a:schemeClr val="accent2"/>
                </a:solidFill>
              </a:rPr>
              <a:t>relaxed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cost of an optimal solution to a relaxed problem is an admissible heuristic for the original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of the 8-puzzle are relaxed so that a tile can move </a:t>
            </a:r>
            <a:r>
              <a:rPr lang="en-US" i="1" dirty="0">
                <a:solidFill>
                  <a:schemeClr val="accent2"/>
                </a:solidFill>
              </a:rPr>
              <a:t>anywhere</a:t>
            </a:r>
            <a:r>
              <a:rPr lang="en-US" dirty="0"/>
              <a:t>, then </a:t>
            </a: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are relaxed so that a tile can move to </a:t>
            </a:r>
            <a:r>
              <a:rPr lang="en-US" i="1" dirty="0">
                <a:solidFill>
                  <a:schemeClr val="accent2"/>
                </a:solidFill>
              </a:rPr>
              <a:t>any adjacent square, </a:t>
            </a:r>
            <a:r>
              <a:rPr lang="en-US" dirty="0"/>
              <a:t>then </a:t>
            </a: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</p:txBody>
      </p:sp>
    </p:spTree>
    <p:extLst>
      <p:ext uri="{BB962C8B-B14F-4D97-AF65-F5344CB8AC3E}">
        <p14:creationId xmlns:p14="http://schemas.microsoft.com/office/powerpoint/2010/main" val="1744496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A5D6-3083-D24B-B7C6-8AA77081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Defining Heuristics: </a:t>
            </a:r>
            <a:r>
              <a:rPr lang="en-US" i="1" dirty="0">
                <a:ea typeface="Open Sans"/>
                <a:cs typeface="Open Sans"/>
                <a:sym typeface="Open Sans"/>
              </a:rPr>
              <a:t>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Cost of an exact solution to a </a:t>
            </a:r>
            <a:r>
              <a:rPr lang="en-US" i="1" dirty="0">
                <a:solidFill>
                  <a:schemeClr val="accent2"/>
                </a:solidFill>
              </a:rPr>
              <a:t>relaxed</a:t>
            </a:r>
            <a:r>
              <a:rPr lang="en-US" dirty="0"/>
              <a:t> problem (fewer restrictions on operator)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Full </a:t>
            </a:r>
            <a:r>
              <a:rPr lang="en-US" dirty="0"/>
              <a:t>Problem: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 </a:t>
            </a:r>
            <a:r>
              <a:rPr lang="en-US" i="1" dirty="0"/>
              <a:t>and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relaxed </a:t>
            </a:r>
            <a:r>
              <a:rPr lang="en-US" dirty="0"/>
              <a:t>problems: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. 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B. (h</a:t>
            </a:r>
            <a:r>
              <a:rPr lang="en-US" baseline="-25000" dirty="0"/>
              <a:t>oop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696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0370-0E53-2547-B74D-D8439DD5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Dominance: A metric on better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  <a:cs typeface="Arial" pitchFamily="34" charset="0"/>
              </a:rPr>
              <a:t>≥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 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for all </a:t>
            </a:r>
            <a:r>
              <a:rPr lang="en-US" i="1" dirty="0"/>
              <a:t>n</a:t>
            </a:r>
            <a:r>
              <a:rPr lang="en-US" dirty="0"/>
              <a:t> (both admissible)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then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dominates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So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is optimistic, but more accurate than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/>
              <a:t> </a:t>
            </a:r>
            <a:r>
              <a:rPr lang="en-US" dirty="0"/>
              <a:t>is therefore better for search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Notice: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 err="1"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US" baseline="-25000" dirty="0"/>
              <a:t> </a:t>
            </a:r>
            <a:r>
              <a:rPr lang="en-US" dirty="0"/>
              <a:t> dominates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oop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Typical search costs (average number of nodes expanded):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d=12	</a:t>
            </a:r>
            <a:r>
              <a:rPr lang="en-US" dirty="0"/>
              <a:t>Iterative Deepening Search  = 3,644,035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227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73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d=24 	</a:t>
            </a:r>
            <a:r>
              <a:rPr lang="en-US" dirty="0"/>
              <a:t>IDS = too many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39,135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1,641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488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52CC-6335-1A47-A00E-F37F7C2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The best and worst admissible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 -  the (unachievable) Oracle heuristic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h*(n) = the true distance from the n to goal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 dirty="0" err="1"/>
              <a:t>h</a:t>
            </a:r>
            <a:r>
              <a:rPr lang="en-US" b="1" baseline="-25000" dirty="0" err="1"/>
              <a:t>we’re</a:t>
            </a:r>
            <a:r>
              <a:rPr lang="en-US" b="1" baseline="-25000" dirty="0"/>
              <a:t> here already</a:t>
            </a:r>
            <a:r>
              <a:rPr lang="en-US" b="1" dirty="0"/>
              <a:t>(n)= </a:t>
            </a: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(n)=0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Admissible:  both yes!!!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</a:t>
            </a:r>
            <a:r>
              <a:rPr lang="en-US" b="1" i="1" dirty="0"/>
              <a:t>dominates all other heuristics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 </a:t>
            </a:r>
            <a:r>
              <a:rPr lang="en-US" b="1" i="1" dirty="0"/>
              <a:t>is dominated by all heuristics</a:t>
            </a:r>
            <a:endParaRPr lang="en-US" b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739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6E9893-BBDD-4883-A344-F1C2A409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Reminders</a:t>
            </a:r>
          </a:p>
        </p:txBody>
      </p:sp>
      <p:pic>
        <p:nvPicPr>
          <p:cNvPr id="4" name="Google Shape;86;g92b3bf485b_0_0">
            <a:extLst>
              <a:ext uri="{FF2B5EF4-FFF2-40B4-BE49-F238E27FC236}">
                <a16:creationId xmlns:a16="http://schemas.microsoft.com/office/drawing/2014/main" id="{864CD3BB-B520-5844-BD83-EB2309658C1E}"/>
              </a:ext>
            </a:extLst>
          </p:cNvPr>
          <p:cNvPicPr preferRelativeResize="0"/>
          <p:nvPr/>
        </p:nvPicPr>
        <p:blipFill rotWithShape="1">
          <a:blip r:embed="rId2"/>
          <a:srcRect r="15463" b="-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582850-2B15-4758-BB98-886E5F79B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HW2 is due tonight before 11:59pm Eastern time.</a:t>
            </a:r>
          </a:p>
          <a:p>
            <a:r>
              <a:rPr lang="en-US" dirty="0"/>
              <a:t>HW3 has been released.</a:t>
            </a:r>
          </a:p>
          <a:p>
            <a:endParaRPr lang="en-US" dirty="0"/>
          </a:p>
          <a:p>
            <a:r>
              <a:rPr lang="en-US" dirty="0"/>
              <a:t>Register to vote: </a:t>
            </a:r>
            <a:r>
              <a:rPr lang="en-US" dirty="0">
                <a:hlinkClick r:id="rId3"/>
              </a:rPr>
              <a:t>https://vote.gov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Online registration and mail-in request deadline: </a:t>
            </a:r>
            <a:br>
              <a:rPr lang="en-US" b="1" dirty="0"/>
            </a:br>
            <a:r>
              <a:rPr lang="en-US" dirty="0"/>
              <a:t>Monday, October 19, 2020</a:t>
            </a:r>
          </a:p>
          <a:p>
            <a:r>
              <a:rPr lang="en-US" dirty="0"/>
              <a:t>Be a poll worker: </a:t>
            </a:r>
            <a:r>
              <a:rPr lang="en-US" dirty="0">
                <a:hlinkClick r:id="rId4"/>
              </a:rPr>
              <a:t>https://www.votespa.com/Resources/Pages/Be-a-Poll-Worker.aspx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2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dirty="0">
                <a:solidFill>
                  <a:srgbClr val="370661"/>
                </a:solidFill>
              </a:rPr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95;p20">
            <a:extLst>
              <a:ext uri="{FF2B5EF4-FFF2-40B4-BE49-F238E27FC236}">
                <a16:creationId xmlns:a16="http://schemas.microsoft.com/office/drawing/2014/main" id="{63C4788F-6598-09C0-B42C-B5D2F11780B9}"/>
              </a:ext>
            </a:extLst>
          </p:cNvPr>
          <p:cNvSpPr/>
          <p:nvPr/>
        </p:nvSpPr>
        <p:spPr>
          <a:xfrm>
            <a:off x="5280783" y="3429000"/>
            <a:ext cx="3624678" cy="1499746"/>
          </a:xfrm>
          <a:prstGeom prst="wedgeRoundRectCallout">
            <a:avLst>
              <a:gd name="adj1" fmla="val 84298"/>
              <a:gd name="adj2" fmla="val 398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Register to vote: </a:t>
            </a:r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https://vote.gov</a:t>
            </a:r>
            <a:b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 deadline is Oct 24.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95;p20">
            <a:extLst>
              <a:ext uri="{FF2B5EF4-FFF2-40B4-BE49-F238E27FC236}">
                <a16:creationId xmlns:a16="http://schemas.microsoft.com/office/drawing/2014/main" id="{541E075C-1122-984E-AF87-436F85AB099C}"/>
              </a:ext>
            </a:extLst>
          </p:cNvPr>
          <p:cNvSpPr/>
          <p:nvPr/>
        </p:nvSpPr>
        <p:spPr>
          <a:xfrm>
            <a:off x="7717154" y="638944"/>
            <a:ext cx="4156363" cy="695415"/>
          </a:xfrm>
          <a:prstGeom prst="wedgeRoundRectCallout">
            <a:avLst>
              <a:gd name="adj1" fmla="val 27187"/>
              <a:gd name="adj2" fmla="val 316065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wear your masks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95;p20">
            <a:extLst>
              <a:ext uri="{FF2B5EF4-FFF2-40B4-BE49-F238E27FC236}">
                <a16:creationId xmlns:a16="http://schemas.microsoft.com/office/drawing/2014/main" id="{22A638F6-B058-D35D-4A7B-89FC291E3EA3}"/>
              </a:ext>
            </a:extLst>
          </p:cNvPr>
          <p:cNvSpPr/>
          <p:nvPr/>
        </p:nvSpPr>
        <p:spPr>
          <a:xfrm>
            <a:off x="5777740" y="1755914"/>
            <a:ext cx="3995737" cy="1102384"/>
          </a:xfrm>
          <a:prstGeom prst="wedgeRoundRectCallout">
            <a:avLst>
              <a:gd name="adj1" fmla="val 61082"/>
              <a:gd name="adj2" fmla="val 119410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HW2 is due tomorrow,</a:t>
            </a:r>
            <a:b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HW3 has been released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266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875310"/>
            <a:ext cx="3405170" cy="674096"/>
            <a:chOff x="1626416" y="5875310"/>
            <a:chExt cx="3405170" cy="674096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40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is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/>
              <a:t>Optimal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75525-8081-E542-9744-C70AEB9FE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18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Best-known form of best-first search.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Key Idea: avoid expanding paths that are already expensive, but expand most promising first.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Simple idea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f(n)=g(n) + h(n)</a:t>
            </a:r>
            <a:endParaRPr lang="en-US" i="1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g(n)</a:t>
            </a:r>
            <a:r>
              <a:rPr lang="en-US" dirty="0">
                <a:latin typeface="+mn-lt"/>
              </a:rPr>
              <a:t> the actual cost (so far)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reach </a:t>
            </a:r>
            <a:r>
              <a:rPr lang="en-US" dirty="0">
                <a:latin typeface="+mn-lt"/>
              </a:rPr>
              <a:t>the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h(n)</a:t>
            </a:r>
            <a:r>
              <a:rPr lang="en-US" dirty="0">
                <a:latin typeface="+mn-lt"/>
              </a:rPr>
              <a:t> estimated cost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get from the node to the goal</a:t>
            </a:r>
            <a:endParaRPr lang="en-US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f(n)</a:t>
            </a:r>
            <a:r>
              <a:rPr lang="en-US" dirty="0">
                <a:latin typeface="+mn-lt"/>
              </a:rPr>
              <a:t> estimated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total cost </a:t>
            </a:r>
            <a:r>
              <a:rPr lang="en-US" dirty="0">
                <a:latin typeface="+mn-lt"/>
              </a:rPr>
              <a:t>of path through </a:t>
            </a:r>
            <a:r>
              <a:rPr lang="en-US" i="1" dirty="0">
                <a:latin typeface="+mn-lt"/>
              </a:rPr>
              <a:t>n</a:t>
            </a:r>
            <a:r>
              <a:rPr lang="en-US" dirty="0">
                <a:latin typeface="+mn-lt"/>
              </a:rPr>
              <a:t> to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Implementation: Frontier queue as priority queue by increasing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  (as expected…)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>
              <a:latin typeface="+mn-lt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7231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Key: Admissibility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500058" y="4266110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Inadmissible (pessimistic) heuristics break optimality by pushing good plans too far back on the frontier, which means they may never get expanded. 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6468711" y="4248792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Admissible (optimistic) heuristics slow down bad plans but never outweigh true costs.  That means that the true best plan will always be expanded.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50" tIns="34525" rIns="69050" bIns="345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05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804" y="1137177"/>
            <a:ext cx="2546704" cy="305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20" y="1138026"/>
            <a:ext cx="2159877" cy="304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Admissible Heuristics</a:t>
            </a: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heuristic </a:t>
            </a:r>
            <a:r>
              <a:rPr lang="en-US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/>
              <a:t> is </a:t>
            </a:r>
            <a:r>
              <a:rPr lang="en-US" i="1">
                <a:solidFill>
                  <a:srgbClr val="C00000"/>
                </a:solidFill>
              </a:rPr>
              <a:t>admissible</a:t>
            </a:r>
            <a:r>
              <a:rPr lang="en-US" i="1"/>
              <a:t> </a:t>
            </a:r>
            <a:r>
              <a:rPr lang="en-US"/>
              <a:t>(optimistic) if: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where               is the true cost to a nearest goal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Is Manhattan Distance admissible? 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Coming up with admissible heuristics is most of what’s involved in using A* in practice.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4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836" y="1886475"/>
            <a:ext cx="2348089" cy="3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0120" y="2334373"/>
            <a:ext cx="734616" cy="30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 descr="8puzz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924" y="2715461"/>
            <a:ext cx="4160561" cy="211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Assume: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is an 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 is a suboptimal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 is admissible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will exit the frontier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7770853" y="1352013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8612624" y="161871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8969812" y="161156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8710255" y="1506793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9724668" y="28843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010168" y="26557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8786456" y="1299625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914" y="287497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674" y="2646369"/>
            <a:ext cx="193363" cy="19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64" name="Google Shape;164;p6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5083261" y="3900625"/>
            <a:ext cx="4914900" cy="1428750"/>
          </a:xfrm>
          <a:prstGeom prst="wedgeRoundRectCallout">
            <a:avLst>
              <a:gd name="adj1" fmla="val -59674"/>
              <a:gd name="adj2" fmla="val -88897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373" y="4123549"/>
            <a:ext cx="2259806" cy="23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371" y="4477163"/>
            <a:ext cx="1398670" cy="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446" y="4846496"/>
            <a:ext cx="1458438" cy="2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7630341" y="3919547"/>
            <a:ext cx="2223418" cy="39986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 f-cost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7640202" y="431252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Admissibility of h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7630341" y="4705503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8520099" y="1181688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7908117" y="1166211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8749888" y="1432910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9107076" y="142576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8847519" y="1320991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9861932" y="26985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8147432" y="24699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923720" y="111382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8433182" y="1955594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6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04581" y="1898443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20178" y="2689167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 rot="1800000">
            <a:off x="7870889" y="1732425"/>
            <a:ext cx="716152" cy="1166446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6" descr="txp_fi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850" y="2428272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5372100" y="4071937"/>
            <a:ext cx="4800600" cy="10287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7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4317" y="4659154"/>
            <a:ext cx="1447642" cy="2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3249" y="4304346"/>
            <a:ext cx="1435601" cy="2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7717511" y="4463091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7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/>
          <p:nvPr/>
        </p:nvSpPr>
        <p:spPr>
          <a:xfrm rot="359986">
            <a:off x="7633719" y="2284701"/>
            <a:ext cx="2902615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7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/>
          <p:nvPr/>
        </p:nvSpPr>
        <p:spPr>
          <a:xfrm>
            <a:off x="7684477" y="411714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is suboptimal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body" idx="1"/>
          </p:nvPr>
        </p:nvSpPr>
        <p:spPr>
          <a:xfrm>
            <a:off x="756863" y="1303218"/>
            <a:ext cx="6383797" cy="227294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ancestors of A expand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search is optimal</a:t>
            </a:r>
            <a:endParaRPr/>
          </a:p>
          <a:p>
            <a:pPr marL="571500" lvl="0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/>
              <a:t>Optimality of A* Tree Search</a:t>
            </a:r>
            <a:endParaRPr sz="3400" b="1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8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/>
          <p:nvPr/>
        </p:nvSpPr>
        <p:spPr>
          <a:xfrm>
            <a:off x="6787961" y="4231041"/>
            <a:ext cx="2800350" cy="685800"/>
          </a:xfrm>
          <a:prstGeom prst="wedgeRoundRectCallout">
            <a:avLst>
              <a:gd name="adj1" fmla="val -136734"/>
              <a:gd name="adj2" fmla="val -61080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8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6663" y="4459642"/>
            <a:ext cx="2333051" cy="2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 rot="1372885">
            <a:off x="7820766" y="2050387"/>
            <a:ext cx="2733831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pen Sans"/>
              <a:buNone/>
            </a:pPr>
            <a:r>
              <a:rPr lang="en-US"/>
              <a:t>Properties of A*</a:t>
            </a:r>
            <a:br>
              <a:rPr lang="en-US">
                <a:solidFill>
                  <a:srgbClr val="370661"/>
                </a:solidFill>
              </a:rPr>
            </a:br>
            <a:endParaRPr/>
          </a:p>
        </p:txBody>
      </p:sp>
      <p:sp>
        <p:nvSpPr>
          <p:cNvPr id="241" name="Google Shape;241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  <p:sp>
        <p:nvSpPr>
          <p:cNvPr id="242" name="Google Shape;242;p9"/>
          <p:cNvSpPr txBox="1"/>
          <p:nvPr/>
        </p:nvSpPr>
        <p:spPr>
          <a:xfrm>
            <a:off x="399675" y="5776617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Properties of A*</a:t>
            </a:r>
            <a:endParaRPr/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2171700" y="2884886"/>
            <a:ext cx="1828800" cy="15728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2571751" y="2857501"/>
            <a:ext cx="1028666" cy="1198883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2842024" y="315158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3199210" y="314444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2939655" y="3039667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2926556" y="3005138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3227785" y="2853931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2971801" y="391715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3015855" y="283249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5257800" y="2858692"/>
            <a:ext cx="1828800" cy="1599009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5886458" y="2857500"/>
            <a:ext cx="571501" cy="11430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5928124" y="312539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6285310" y="311824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6025755" y="3013474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6012656" y="2978945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6313885" y="2827736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6101955" y="280630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057901" y="3890963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2087501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5886458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386063" y="5828755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11239" y="455885"/>
            <a:ext cx="1965603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1789011" y="3335801"/>
            <a:ext cx="163916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2265364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2301390" y="4972171"/>
            <a:ext cx="2008370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485814" y="546887"/>
            <a:ext cx="225895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132440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80850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137249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6308409" y="2443873"/>
            <a:ext cx="121058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845108" y="1480471"/>
            <a:ext cx="172683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-60860" y="118084"/>
            <a:ext cx="4315361" cy="2825018"/>
            <a:chOff x="-60860" y="118084"/>
            <a:chExt cx="4315361" cy="2825018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679755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-60860" y="2207531"/>
              <a:ext cx="1709122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1281120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58889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047130" y="5875310"/>
            <a:ext cx="3984456" cy="674096"/>
            <a:chOff x="1047130" y="5875310"/>
            <a:chExt cx="3984456" cy="674096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047130" y="5916200"/>
              <a:ext cx="175240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133882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737335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0533718" y="6456401"/>
            <a:ext cx="1417376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101822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22517"/>
            <a:ext cx="1907419" cy="1923465"/>
            <a:chOff x="9091552" y="1222517"/>
            <a:chExt cx="1907419" cy="1923465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547933" y="1222517"/>
              <a:ext cx="145103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83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UCS vs A* Contours</a:t>
            </a:r>
            <a:endParaRPr/>
          </a:p>
        </p:txBody>
      </p:sp>
      <p:sp>
        <p:nvSpPr>
          <p:cNvPr id="277" name="Google Shape;277;p11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Uniform-cost expands equally in all “directions”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expands mainly toward the goal, but does hedge its bets to ensure optimality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7594675" y="1299625"/>
            <a:ext cx="1434704" cy="1328738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8272140" y="1881841"/>
            <a:ext cx="122634" cy="115490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7698259" y="196875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967465" y="1898509"/>
            <a:ext cx="122634" cy="11549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 txBox="1"/>
          <p:nvPr/>
        </p:nvSpPr>
        <p:spPr>
          <a:xfrm>
            <a:off x="9012709" y="1986616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7995917" y="1625856"/>
            <a:ext cx="652463" cy="65246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7913166" y="3899559"/>
            <a:ext cx="963216" cy="470297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084617" y="4080533"/>
            <a:ext cx="122635" cy="115491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7445251" y="418530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819232" y="4071008"/>
            <a:ext cx="122634" cy="115491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8825185" y="4181960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003654" y="3956707"/>
            <a:ext cx="652463" cy="34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172944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A* Applications</a:t>
            </a:r>
            <a:endParaRPr/>
          </a:p>
        </p:txBody>
      </p:sp>
      <p:sp>
        <p:nvSpPr>
          <p:cNvPr id="297" name="Google Shape;297;p12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Pathing / routing problems (A* is in your GPS!)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Video games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Robot motion planning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Resource planning problems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…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96" y="3631150"/>
            <a:ext cx="5409104" cy="274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0069" y="2063578"/>
            <a:ext cx="2512073" cy="251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Supplemental Reading</a:t>
            </a:r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body" idx="1"/>
          </p:nvPr>
        </p:nvSpPr>
        <p:spPr>
          <a:xfrm>
            <a:off x="724273" y="1819362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dirty="0">
                <a:solidFill>
                  <a:srgbClr val="FF0000"/>
                </a:solidFill>
              </a:rPr>
              <a:t>I recommend this A* tutorial by Amit Patel of Red Blob Games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pic>
        <p:nvPicPr>
          <p:cNvPr id="306" name="Google Shape;306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27949"/>
            <a:ext cx="5257800" cy="623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/>
          <p:nvPr/>
        </p:nvSpPr>
        <p:spPr>
          <a:xfrm>
            <a:off x="1029073" y="4850489"/>
            <a:ext cx="4648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295;p20">
            <a:extLst>
              <a:ext uri="{FF2B5EF4-FFF2-40B4-BE49-F238E27FC236}">
                <a16:creationId xmlns:a16="http://schemas.microsoft.com/office/drawing/2014/main" id="{DF39E633-F3AF-59CB-8E45-8A18B5FD550F}"/>
              </a:ext>
            </a:extLst>
          </p:cNvPr>
          <p:cNvSpPr/>
          <p:nvPr/>
        </p:nvSpPr>
        <p:spPr>
          <a:xfrm>
            <a:off x="1615986" y="2868179"/>
            <a:ext cx="4156363" cy="955765"/>
          </a:xfrm>
          <a:prstGeom prst="wedgeRoundRectCallout">
            <a:avLst>
              <a:gd name="adj1" fmla="val 5021"/>
              <a:gd name="adj2" fmla="val -10841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not the solution to the HW assignment.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pic>
        <p:nvPicPr>
          <p:cNvPr id="313" name="Google Shape;3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022" y="1137177"/>
            <a:ext cx="7772400" cy="394111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66" y="1153840"/>
            <a:ext cx="7772400" cy="393810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87BDCC-F5CD-098C-F43D-72AD2B0462BB}"/>
                  </a:ext>
                </a:extLst>
              </p14:cNvPr>
              <p14:cNvContentPartPr/>
              <p14:nvPr/>
            </p14:nvContentPartPr>
            <p14:xfrm>
              <a:off x="6467760" y="1178640"/>
              <a:ext cx="497520" cy="69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87BDCC-F5CD-098C-F43D-72AD2B0462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8400" y="1169280"/>
                <a:ext cx="516240" cy="71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080737"/>
            <a:ext cx="7772400" cy="40029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960B5B-DE92-B4FC-94E8-A5E28ED3599E}"/>
                  </a:ext>
                </a:extLst>
              </p14:cNvPr>
              <p14:cNvContentPartPr/>
              <p14:nvPr/>
            </p14:nvContentPartPr>
            <p14:xfrm>
              <a:off x="3366360" y="2045160"/>
              <a:ext cx="504000" cy="72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960B5B-DE92-B4FC-94E8-A5E28ED359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7000" y="2035800"/>
                <a:ext cx="522720" cy="74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Breadth First Search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60211"/>
            <a:ext cx="7772400" cy="3914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9CD135-7A53-B343-671B-439CF86D6E4D}"/>
                  </a:ext>
                </a:extLst>
              </p14:cNvPr>
              <p14:cNvContentPartPr/>
              <p14:nvPr/>
            </p14:nvContentPartPr>
            <p14:xfrm>
              <a:off x="8077320" y="61848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9CD135-7A53-B343-671B-439CF86D6E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7960" y="6175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BFS in 10 lines of Python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656" y="1295400"/>
            <a:ext cx="707868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10750"/>
            <a:ext cx="7772400" cy="397747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99BF5F-F6DF-6F67-F5A6-EA0E9BEC3F6E}"/>
                  </a:ext>
                </a:extLst>
              </p14:cNvPr>
              <p14:cNvContentPartPr/>
              <p14:nvPr/>
            </p14:nvContentPartPr>
            <p14:xfrm>
              <a:off x="2704320" y="1316880"/>
              <a:ext cx="5465520" cy="3469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99BF5F-F6DF-6F67-F5A6-EA0E9BEC3F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4960" y="1307520"/>
                <a:ext cx="5484240" cy="348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55" name="Google Shape;355;p20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949" y="1143000"/>
            <a:ext cx="716896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48">
            <a:extLst>
              <a:ext uri="{FF2B5EF4-FFF2-40B4-BE49-F238E27FC236}">
                <a16:creationId xmlns:a16="http://schemas.microsoft.com/office/drawing/2014/main" id="{D79B8D33-549D-4347-8FA7-C88A9D69F12D}"/>
              </a:ext>
            </a:extLst>
          </p:cNvPr>
          <p:cNvSpPr/>
          <p:nvPr/>
        </p:nvSpPr>
        <p:spPr>
          <a:xfrm>
            <a:off x="0" y="1676773"/>
            <a:ext cx="11283303" cy="2522524"/>
          </a:xfrm>
          <a:custGeom>
            <a:avLst/>
            <a:gdLst>
              <a:gd name="connsiteX0" fmla="*/ 1611499 w 11283303"/>
              <a:gd name="connsiteY0" fmla="*/ 1303191 h 2522524"/>
              <a:gd name="connsiteX1" fmla="*/ 484827 w 11283303"/>
              <a:gd name="connsiteY1" fmla="*/ 1229713 h 2522524"/>
              <a:gd name="connsiteX2" fmla="*/ 297049 w 11283303"/>
              <a:gd name="connsiteY2" fmla="*/ 2340055 h 2522524"/>
              <a:gd name="connsiteX3" fmla="*/ 4493492 w 11283303"/>
              <a:gd name="connsiteY3" fmla="*/ 2405370 h 2522524"/>
              <a:gd name="connsiteX4" fmla="*/ 5693642 w 11283303"/>
              <a:gd name="connsiteY4" fmla="*/ 1180727 h 2522524"/>
              <a:gd name="connsiteX5" fmla="*/ 7481620 w 11283303"/>
              <a:gd name="connsiteY5" fmla="*/ 1409327 h 2522524"/>
              <a:gd name="connsiteX6" fmla="*/ 11261685 w 11283303"/>
              <a:gd name="connsiteY6" fmla="*/ 1074591 h 2522524"/>
              <a:gd name="connsiteX7" fmla="*/ 8820563 w 11283303"/>
              <a:gd name="connsiteY7" fmla="*/ 5070 h 2522524"/>
              <a:gd name="connsiteX8" fmla="*/ 4591463 w 11283303"/>
              <a:gd name="connsiteY8" fmla="*/ 699034 h 2522524"/>
              <a:gd name="connsiteX9" fmla="*/ 1611499 w 11283303"/>
              <a:gd name="connsiteY9" fmla="*/ 1303191 h 252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83303" h="2522524">
                <a:moveTo>
                  <a:pt x="1611499" y="1303191"/>
                </a:moveTo>
                <a:cubicBezTo>
                  <a:pt x="927060" y="1391638"/>
                  <a:pt x="703902" y="1056902"/>
                  <a:pt x="484827" y="1229713"/>
                </a:cubicBezTo>
                <a:cubicBezTo>
                  <a:pt x="265752" y="1402524"/>
                  <a:pt x="-371062" y="2144112"/>
                  <a:pt x="297049" y="2340055"/>
                </a:cubicBezTo>
                <a:cubicBezTo>
                  <a:pt x="965160" y="2535998"/>
                  <a:pt x="3594060" y="2598591"/>
                  <a:pt x="4493492" y="2405370"/>
                </a:cubicBezTo>
                <a:cubicBezTo>
                  <a:pt x="5392924" y="2212149"/>
                  <a:pt x="5195621" y="1346734"/>
                  <a:pt x="5693642" y="1180727"/>
                </a:cubicBezTo>
                <a:cubicBezTo>
                  <a:pt x="6191663" y="1014720"/>
                  <a:pt x="6553613" y="1427016"/>
                  <a:pt x="7481620" y="1409327"/>
                </a:cubicBezTo>
                <a:cubicBezTo>
                  <a:pt x="8409627" y="1391638"/>
                  <a:pt x="11038528" y="1308634"/>
                  <a:pt x="11261685" y="1074591"/>
                </a:cubicBezTo>
                <a:cubicBezTo>
                  <a:pt x="11484842" y="840548"/>
                  <a:pt x="9932267" y="67663"/>
                  <a:pt x="8820563" y="5070"/>
                </a:cubicBezTo>
                <a:cubicBezTo>
                  <a:pt x="7708859" y="-57523"/>
                  <a:pt x="5792974" y="475877"/>
                  <a:pt x="4591463" y="699034"/>
                </a:cubicBezTo>
                <a:cubicBezTo>
                  <a:pt x="3389952" y="922191"/>
                  <a:pt x="2295938" y="1214744"/>
                  <a:pt x="1611499" y="1303191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455252" y="3558861"/>
            <a:ext cx="1144865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453596" y="3558861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84;g92b3bf485b_0_0">
            <a:extLst>
              <a:ext uri="{FF2B5EF4-FFF2-40B4-BE49-F238E27FC236}">
                <a16:creationId xmlns:a16="http://schemas.microsoft.com/office/drawing/2014/main" id="{D3935EF7-C88A-2340-934E-5C5E2476D954}"/>
              </a:ext>
            </a:extLst>
          </p:cNvPr>
          <p:cNvSpPr/>
          <p:nvPr/>
        </p:nvSpPr>
        <p:spPr>
          <a:xfrm>
            <a:off x="5998699" y="439681"/>
            <a:ext cx="2729193" cy="727168"/>
          </a:xfrm>
          <a:prstGeom prst="wedgeRoundRectCallout">
            <a:avLst>
              <a:gd name="adj1" fmla="val -86119"/>
              <a:gd name="adj2" fmla="val 40732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Root node = start state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542925B-2EFC-5842-BAC4-6F1FE0539443}"/>
              </a:ext>
            </a:extLst>
          </p:cNvPr>
          <p:cNvGrpSpPr/>
          <p:nvPr/>
        </p:nvGrpSpPr>
        <p:grpSpPr>
          <a:xfrm>
            <a:off x="547619" y="1328832"/>
            <a:ext cx="2896980" cy="1089852"/>
            <a:chOff x="544018" y="1008629"/>
            <a:chExt cx="2896980" cy="1089852"/>
          </a:xfrm>
        </p:grpSpPr>
        <p:sp>
          <p:nvSpPr>
            <p:cNvPr id="147" name="Triangle 146">
              <a:extLst>
                <a:ext uri="{FF2B5EF4-FFF2-40B4-BE49-F238E27FC236}">
                  <a16:creationId xmlns:a16="http://schemas.microsoft.com/office/drawing/2014/main" id="{5386FA09-EB71-F041-89AB-0185816AD80F}"/>
                </a:ext>
              </a:extLst>
            </p:cNvPr>
            <p:cNvSpPr/>
            <p:nvPr/>
          </p:nvSpPr>
          <p:spPr>
            <a:xfrm rot="9337752">
              <a:off x="2167333" y="1472859"/>
              <a:ext cx="195666" cy="62562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Google Shape;84;g92b3bf485b_0_0">
              <a:extLst>
                <a:ext uri="{FF2B5EF4-FFF2-40B4-BE49-F238E27FC236}">
                  <a16:creationId xmlns:a16="http://schemas.microsoft.com/office/drawing/2014/main" id="{761B5472-9793-8042-861A-7C13F91FFF88}"/>
                </a:ext>
              </a:extLst>
            </p:cNvPr>
            <p:cNvSpPr/>
            <p:nvPr/>
          </p:nvSpPr>
          <p:spPr>
            <a:xfrm>
              <a:off x="544018" y="1008629"/>
              <a:ext cx="2896980" cy="549943"/>
            </a:xfrm>
            <a:prstGeom prst="wedgeRoundRectCallout">
              <a:avLst>
                <a:gd name="adj1" fmla="val 93383"/>
                <a:gd name="adj2" fmla="val -63534"/>
                <a:gd name="adj3" fmla="val 0"/>
              </a:avLst>
            </a:prstGeom>
            <a:solidFill>
              <a:srgbClr val="7ED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Expanded nodes</a:t>
              </a:r>
              <a:endParaRPr sz="2500" b="1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0" name="Google Shape;84;g92b3bf485b_0_0">
            <a:extLst>
              <a:ext uri="{FF2B5EF4-FFF2-40B4-BE49-F238E27FC236}">
                <a16:creationId xmlns:a16="http://schemas.microsoft.com/office/drawing/2014/main" id="{72B19187-981E-3246-9DDB-E899E53F7BFF}"/>
              </a:ext>
            </a:extLst>
          </p:cNvPr>
          <p:cNvSpPr/>
          <p:nvPr/>
        </p:nvSpPr>
        <p:spPr>
          <a:xfrm>
            <a:off x="1673409" y="4661126"/>
            <a:ext cx="2674796" cy="542796"/>
          </a:xfrm>
          <a:prstGeom prst="wedgeRoundRectCallout">
            <a:avLst>
              <a:gd name="adj1" fmla="val 17603"/>
              <a:gd name="adj2" fmla="val -17898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2500"/>
            </a:pPr>
            <a:r>
              <a:rPr lang="en-US" sz="2500" b="1" dirty="0">
                <a:ea typeface="Open Sans"/>
                <a:cs typeface="Open Sans"/>
                <a:sym typeface="Open Sans"/>
              </a:rPr>
              <a:t>Frontier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CF5BC9B-063C-D34B-9288-868EF4D71EF4}"/>
              </a:ext>
            </a:extLst>
          </p:cNvPr>
          <p:cNvSpPr txBox="1"/>
          <p:nvPr/>
        </p:nvSpPr>
        <p:spPr>
          <a:xfrm>
            <a:off x="4898732" y="4638976"/>
            <a:ext cx="5674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Choose leaf node from frontier for expansion </a:t>
            </a:r>
            <a:br>
              <a:rPr lang="en-US" sz="2000" dirty="0"/>
            </a:br>
            <a:r>
              <a:rPr lang="en-US" sz="2000" dirty="0"/>
              <a:t>according to to the </a:t>
            </a:r>
            <a:r>
              <a:rPr lang="en-US" sz="2000" b="1" dirty="0"/>
              <a:t>search strategy</a:t>
            </a:r>
          </a:p>
        </p:txBody>
      </p:sp>
      <p:sp>
        <p:nvSpPr>
          <p:cNvPr id="153" name="Google Shape;84;g92b3bf485b_0_0">
            <a:extLst>
              <a:ext uri="{FF2B5EF4-FFF2-40B4-BE49-F238E27FC236}">
                <a16:creationId xmlns:a16="http://schemas.microsoft.com/office/drawing/2014/main" id="{2C723B3B-5AC7-4041-94F2-CBDFC590080C}"/>
              </a:ext>
            </a:extLst>
          </p:cNvPr>
          <p:cNvSpPr/>
          <p:nvPr/>
        </p:nvSpPr>
        <p:spPr>
          <a:xfrm>
            <a:off x="8934864" y="5503040"/>
            <a:ext cx="3167742" cy="853884"/>
          </a:xfrm>
          <a:prstGeom prst="wedgeRoundRectCallout">
            <a:avLst>
              <a:gd name="adj1" fmla="val -55510"/>
              <a:gd name="adj2" fmla="val -7741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Determines the search process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1907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50" grpId="0" animBg="1"/>
      <p:bldP spid="152" grpId="0"/>
      <p:bldP spid="15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pic>
        <p:nvPicPr>
          <p:cNvPr id="362" name="Google Shape;3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778" y="962041"/>
            <a:ext cx="7772400" cy="39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80" y="4111223"/>
            <a:ext cx="4854266" cy="2260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B082-F160-614B-B0E7-52F9321B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Strategies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</a:rPr>
              <a:t>Strategy </a:t>
            </a:r>
            <a:r>
              <a:rPr lang="en-US" dirty="0"/>
              <a:t>= order of tree expansion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Implemented by different </a:t>
            </a:r>
            <a:r>
              <a:rPr lang="en-US" b="1" dirty="0"/>
              <a:t>queue structures </a:t>
            </a:r>
            <a:r>
              <a:rPr lang="en-US" dirty="0"/>
              <a:t>(LIFO, FIFO, priority)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Dimensions for evaluation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Completeness- </a:t>
            </a:r>
            <a:r>
              <a:rPr lang="en-US" dirty="0"/>
              <a:t>always find the solution?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Optimality  </a:t>
            </a:r>
            <a:r>
              <a:rPr lang="en-US" dirty="0"/>
              <a:t>- finds a least cost solution (lowest path cost) </a:t>
            </a:r>
            <a:r>
              <a:rPr lang="en-US" b="1" dirty="0"/>
              <a:t>first</a:t>
            </a:r>
            <a:r>
              <a:rPr lang="en-US" dirty="0"/>
              <a:t>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Time complexity </a:t>
            </a:r>
            <a:r>
              <a:rPr lang="en-US" dirty="0"/>
              <a:t>- # of nodes generated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Space complexity </a:t>
            </a:r>
            <a:r>
              <a:rPr lang="en-US" dirty="0"/>
              <a:t>- # of nodes simultaneously in memory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Time/space complexity variables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b,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maximum branching factor </a:t>
            </a:r>
            <a:r>
              <a:rPr lang="en-US" dirty="0"/>
              <a:t>of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depth </a:t>
            </a:r>
            <a:r>
              <a:rPr lang="en-US" dirty="0"/>
              <a:t>of the shallowest goal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m</a:t>
            </a:r>
            <a:r>
              <a:rPr lang="en-US" dirty="0"/>
              <a:t>, maximum length of any path in the state space (potentially </a:t>
            </a:r>
            <a:r>
              <a:rPr lang="en-US" altLang="en-US" dirty="0">
                <a:sym typeface="Symbol" pitchFamily="18" charset="2"/>
              </a:rPr>
              <a:t>)</a:t>
            </a:r>
            <a:endParaRPr lang="en-US" dirty="0">
              <a:sym typeface="Symbol" pitchFamily="18" charset="2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3755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4680</Words>
  <Application>Microsoft Macintosh PowerPoint</Application>
  <PresentationFormat>Widescreen</PresentationFormat>
  <Paragraphs>1544</Paragraphs>
  <Slides>80</Slides>
  <Notes>69</Notes>
  <HiddenSlides>8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Calibri</vt:lpstr>
      <vt:lpstr>Courier New</vt:lpstr>
      <vt:lpstr>Helvetica Neue</vt:lpstr>
      <vt:lpstr>Noto Sans Symbols</vt:lpstr>
      <vt:lpstr>Open Sans</vt:lpstr>
      <vt:lpstr>Open Sans SemiBold</vt:lpstr>
      <vt:lpstr>Symbol</vt:lpstr>
      <vt:lpstr>Times New Roman</vt:lpstr>
      <vt:lpstr>Wingdings</vt:lpstr>
      <vt:lpstr>Office Theme</vt:lpstr>
      <vt:lpstr>Informed Search</vt:lpstr>
      <vt:lpstr>Review: Search problem definition</vt:lpstr>
      <vt:lpstr>Review: Useful Concepts</vt:lpstr>
      <vt:lpstr>PowerPoint Presentation</vt:lpstr>
      <vt:lpstr>PowerPoint Presentation</vt:lpstr>
      <vt:lpstr>PowerPoint Presentation</vt:lpstr>
      <vt:lpstr>PowerPoint Presentation</vt:lpstr>
      <vt:lpstr>Search Tree </vt:lpstr>
      <vt:lpstr>Review: Search Strategies</vt:lpstr>
      <vt:lpstr>Breadth first search</vt:lpstr>
      <vt:lpstr>PowerPoint Presentation</vt:lpstr>
      <vt:lpstr>“Uniform Cost” Search</vt:lpstr>
      <vt:lpstr>Motivation: Map Navigation Problems</vt:lpstr>
      <vt:lpstr>g(N):  the path cost function</vt:lpstr>
      <vt:lpstr>Uniform-cost search (UCS)</vt:lpstr>
      <vt:lpstr>Shape of Search</vt:lpstr>
      <vt:lpstr>PowerPoint Presentation</vt:lpstr>
      <vt:lpstr>PowerPoint Presentation</vt:lpstr>
      <vt:lpstr>PowerPoint Presentation</vt:lpstr>
      <vt:lpstr>PowerPoint Presentation</vt:lpstr>
      <vt:lpstr>A Better Idea… </vt:lpstr>
      <vt:lpstr>Simple, useful estimate heuristic: straight-line distances</vt:lpstr>
      <vt:lpstr>PowerPoint Presentation</vt:lpstr>
      <vt:lpstr>Heuristic (estimate) functions</vt:lpstr>
      <vt:lpstr>Greedy Best-First Search</vt:lpstr>
      <vt:lpstr>Review: Best-first search</vt:lpstr>
      <vt:lpstr>Greedy best-first search: f(n) = h(n)</vt:lpstr>
      <vt:lpstr>Greedy best-first search  </vt:lpstr>
      <vt:lpstr>BFS v. Greedy Best-First Search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Properties of greedy best-first search</vt:lpstr>
      <vt:lpstr>BFS v. Greedy Best-First Search</vt:lpstr>
      <vt:lpstr>Properties of greedy best-first search</vt:lpstr>
      <vt:lpstr>A* search</vt:lpstr>
      <vt:lpstr>A* search</vt:lpstr>
      <vt:lpstr>Key concept: Admissible heuristics</vt:lpstr>
      <vt:lpstr>A* is optimal with admissible heuristic</vt:lpstr>
      <vt:lpstr>Idea: Admissibility</vt:lpstr>
      <vt:lpstr>A* search example</vt:lpstr>
      <vt:lpstr>A* search example </vt:lpstr>
      <vt:lpstr>PowerPoint Presentation</vt:lpstr>
      <vt:lpstr>PowerPoint Presentation</vt:lpstr>
      <vt:lpstr>PowerPoint Presentation</vt:lpstr>
      <vt:lpstr>PowerPoint Presentation</vt:lpstr>
      <vt:lpstr>Heuristic functions</vt:lpstr>
      <vt:lpstr>Example Admissible heuristics </vt:lpstr>
      <vt:lpstr>Relaxed problems</vt:lpstr>
      <vt:lpstr>Defining Heuristics: h(n)</vt:lpstr>
      <vt:lpstr>Dominance: A metric on better heuristics</vt:lpstr>
      <vt:lpstr>The best and worst admissible heuristics</vt:lpstr>
      <vt:lpstr>Reminders</vt:lpstr>
      <vt:lpstr>Informed Search</vt:lpstr>
      <vt:lpstr>A* search is Optimal</vt:lpstr>
      <vt:lpstr>A* search</vt:lpstr>
      <vt:lpstr>Key: Admissibility</vt:lpstr>
      <vt:lpstr>Admissible Heuristics</vt:lpstr>
      <vt:lpstr>Optimality of A* Tree Search</vt:lpstr>
      <vt:lpstr>Optimality of A* Tree Search</vt:lpstr>
      <vt:lpstr>Optimality of A* Tree Search</vt:lpstr>
      <vt:lpstr>PowerPoint Presentation</vt:lpstr>
      <vt:lpstr>Properties of A* </vt:lpstr>
      <vt:lpstr>Properties of A*</vt:lpstr>
      <vt:lpstr>UCS vs A* Contours</vt:lpstr>
      <vt:lpstr>A* Applications</vt:lpstr>
      <vt:lpstr>Supplemental Reading</vt:lpstr>
      <vt:lpstr>Pathfinding in Games</vt:lpstr>
      <vt:lpstr>Pathfinding in Games</vt:lpstr>
      <vt:lpstr>Pathfinding in Games</vt:lpstr>
      <vt:lpstr>Breadth First Search</vt:lpstr>
      <vt:lpstr>BFS in 10 lines of Python</vt:lpstr>
      <vt:lpstr>Finding the shortest path</vt:lpstr>
      <vt:lpstr>Finding the shortest path</vt:lpstr>
      <vt:lpstr>Finding the shortest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Informed Search</dc:title>
  <dc:creator>Callison-Burch, Christopher</dc:creator>
  <cp:lastModifiedBy>Callison-Burch, Christopher</cp:lastModifiedBy>
  <cp:revision>36</cp:revision>
  <dcterms:created xsi:type="dcterms:W3CDTF">2020-09-22T15:57:16Z</dcterms:created>
  <dcterms:modified xsi:type="dcterms:W3CDTF">2022-09-29T13:49:20Z</dcterms:modified>
</cp:coreProperties>
</file>